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323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7" r:id="rId15"/>
    <p:sldId id="272" r:id="rId16"/>
    <p:sldId id="320" r:id="rId17"/>
    <p:sldId id="307" r:id="rId18"/>
    <p:sldId id="308" r:id="rId19"/>
    <p:sldId id="309" r:id="rId20"/>
    <p:sldId id="310" r:id="rId21"/>
    <p:sldId id="278" r:id="rId22"/>
    <p:sldId id="319" r:id="rId23"/>
    <p:sldId id="279" r:id="rId24"/>
    <p:sldId id="313" r:id="rId25"/>
    <p:sldId id="312" r:id="rId26"/>
    <p:sldId id="318" r:id="rId27"/>
    <p:sldId id="275" r:id="rId28"/>
    <p:sldId id="317" r:id="rId29"/>
    <p:sldId id="276" r:id="rId30"/>
    <p:sldId id="274" r:id="rId31"/>
    <p:sldId id="273" r:id="rId32"/>
    <p:sldId id="316" r:id="rId33"/>
    <p:sldId id="280" r:id="rId34"/>
    <p:sldId id="281" r:id="rId35"/>
    <p:sldId id="282" r:id="rId36"/>
    <p:sldId id="283" r:id="rId37"/>
    <p:sldId id="295" r:id="rId38"/>
    <p:sldId id="284" r:id="rId39"/>
    <p:sldId id="285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7" r:id="rId49"/>
    <p:sldId id="299" r:id="rId50"/>
    <p:sldId id="321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11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716"/>
  </p:normalViewPr>
  <p:slideViewPr>
    <p:cSldViewPr snapToGrid="0" snapToObjects="1">
      <p:cViewPr varScale="1">
        <p:scale>
          <a:sx n="72" d="100"/>
          <a:sy n="72" d="100"/>
        </p:scale>
        <p:origin x="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1:42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5682 1318 24575,'-19'-2'0,"-8"-3"0,-5 0 0,-4-2 0,7 4 0,0-2 0,3 2 0,0-1 0,4 1 0,-2-3 0,4 3 0,-3-1 0,1 1 0,4 0 0,0 2 0,4-3 0,1 2 0,-2 0 0,2-2 0,-2 3 0,-3-2 0,0 2 0,-3-1 0,1 0 0,1-1 0,-3 2 0,-2-2 0,-3 2 0,-1-4 0,0 2 0,-2-3 0,-1 3 0,-2-3 0,0 3 0,-4-1 0,4 1 0,-3-2 0,3 2 0,0-1 0,-6-1 0,-2 2 0,-1-2 0,-4 0 0,7 2 0,-6 0 0,9 0 0,-6 1 0,1 1 0,-8-2 0,-1 1 0,4-3 0,-4 3 0,9-2 0,-6 2 0,5-1 0,4 2 0,3-1 0,3 2 0,0 0 0,2 0 0,0 0 0,0 0 0,-2 0 0,-4 1 0,1 0 0,-1 1 0,2-1 0,2 1 0,-3-1 0,2 1 0,-9 0 0,4 2 0,-4-1 0,5 2 0,5-1 0,1-2 0,3 3 0,0-3 0,-1 2 0,0 0 0,2 0 0,0 1 0,-1 0 0,1 1 0,-2 0 0,-3 5 0,-3-1 0,-1 3 0,-1-1 0,3-2 0,2 1 0,2 0 0,1 0 0,0 1 0,0 0 0,1 2 0,-1-1 0,4-2 0,0 0 0,1-1 0,1 3 0,0 0 0,-2 1 0,0 0 0,-3 1 0,2 0 0,0 1 0,2 3 0,0-1 0,2 0 0,-1 1 0,-1-1 0,-2 5 0,-3-1 0,-1 2 0,0 0 0,-1 0 0,2 1 0,4-3 0,0 0 0,2-1 0,-1 1 0,0 3 0,1-2 0,-2 5 0,2-3 0,0 0 0,4 2 0,-3-2 0,1 5 0,-1-1 0,0 0 0,3-1 0,-4 1 0,4 0 0,-3 1 0,3 4 0,-1-1 0,0 5 0,-2-1 0,1 2 0,-1 2 0,0 3 0,5-4 0,-5 3 0,5-5 0,-2 6 0,0 0 0,5 1 0,-3-1 0,4-3 0,1-3 0,3 1 0,2-4 0,-1 8 0,2-1 0,-2 7 0,1-1 0,1 5 0,1-3 0,0-3 0,3 2 0,1 2 0,1 4 0,0 4 0,-2-1 0,0 2 0,1 0 0,-2-2 0,2 5 0,-2-6 0,3 5 0,-2-7 0,1-1 0,0-3 0,0 1 0,0-3 0,0-6 0,0-1 0,-1-6 0,2 3 0,-1 2 0,-1 0 0,0 2 0,1-1 0,-1-5 0,2 2 0,0-5 0,0 6 0,0 0 0,-1 3 0,1 2 0,-2 1 0,2 3 0,0-7 0,0 6 0,0-2 0,0 2 0,0 3 0,0-5 0,0-1 0,0 0 0,0-5 0,0 4 0,0-4 0,0 3 0,0 4 0,0-1 0,0 5 0,0-1 0,0-6 0,0 2 0,0-3 0,0 3 0,2 5 0,-1-3 0,1 1 0,-1-1 0,1-1 0,-2-3 0,3 2 0,0-2 0,2 3 0,1 1 0,1-3 0,0-2 0,2-2 0,-3-2 0,2 2 0,0 1 0,1 1 0,0-2 0,0 0 0,3-5 0,0 1 0,4-4 0,-3-1 0,3-1 0,-4-2 0,4-2 0,-1 2 0,3-1 0,2 3 0,4 0 0,-2-1 0,0 2 0,-1-2 0,1 2 0,-1 0 0,1-1 0,-1 2 0,1 4 0,-1-2 0,-2 1 0,4 0 0,0-1 0,2 1 0,2 2 0,0 0 0,1 3 0,2 0 0,-3-2 0,5 4 0,-6 1 0,8 4 0,-4 4 0,5-1 0,-2 3 0,-1-5 0,-4-6 0,0-3 0,-3-8 0,0 3 0,-1-5 0,3 1 0,-1-2 0,2-1 0,-3-3 0,-2-1 0,2 3 0,1-3 0,2 5 0,2-4 0,-2 0 0,-2-3 0,2 0 0,-2-2 0,1 3 0,2-2 0,-4 1 0,6 0 0,-6 0 0,6 5 0,-3-3 0,6 6 0,-6-7 0,7 6 0,-2-3 0,7 8 0,2 0 0,1 5 0,2-3 0,-1 0 0,-1-4 0,0-1 0,-7-6 0,0-1 0,-6-5 0,0 0 0,-3 0 0,5 0 0,-7-1 0,9 2 0,-8-4 0,9 7 0,-2-4 0,2 4 0,2-3 0,-2-1 0,5-2 0,-4-1 0,5 1 0,-2 0 0,4 0 0,1 0 0,0 0 0,1-2 0,-3 1 0,-4-4 0,0 3 0,-4-4 0,5 3 0,-3-2 0,6 2 0,-3 0 0,9 0 0,-2-1 0,4 1 0,1-3 0,-5 1 0,2 1 0,-2 1 0,1 0 0,3-1 0,-3-2 0,-1-2 0,2 2 0,-2 2 0,6-3 0,-1 2 0,1-4 0,-1 2 0,-1-1 0,-3-1 0,0 0 0,-1-2 0,1-1 0,-1 1 0,-5-3 0,0 2 0,-4-4 0,0 2 0,-1-2 0,0 2 0,0 1 0,5 0 0,2 0 0,1-1 0,-1-1 0,-2-1 0,-4-1 0,0 0 0,-3 0 0,0 0 0,-4 0 0,0 0 0,1-1 0,-1 0 0,1 0 0,2 0 0,-1 0 0,3-1 0,1 0 0,-3-1 0,4-3 0,-1 1 0,5-2 0,-5 2 0,6-1 0,-4 1 0,6-1 0,3-2 0,0 0 0,5-3 0,-2-1 0,-3 1 0,2 0 0,-7 0 0,8 0 0,-6-2 0,5 2 0,-3-1 0,3-1 0,-1 0 0,-2 1 0,-2 0 0,-3 4 0,0-4 0,3 3 0,-1-2 0,2 1 0,4-2 0,-1 0 0,11-6 0,-6 3 0,6-3 0,-1 0 0,0-2 0,2-4 0,1-1 0,-5-2 0,7-2 0,-3-3 0,9-1 0,0-4 0,1 4 0,-1 0 0,-4 1 0,-2 2 0,-8 4 0,1-2 0,-1 2 0,4-4 0,2-2 0,1-3 0,-4 1 0,2-2 0,-16 7 0,4 2 0,-3-2 0,-3 6 0,10-6 0,-9 7 0,-7 1 0,3-1 0,-5 1 0,0-1 0,4-4 0,0 1 0,0-5 0,4-1 0,-5 3 0,-2 0 0,-5 4 0,1-4 0,-4 3 0,4-4 0,-3 0 0,-1-3 0,1-2 0,-1-2 0,-1 0 0,-5 3 0,4-2 0,-3-2 0,3-3 0,1-3 0,-3 1 0,2-3 0,-3-2 0,-2 4 0,-1-5 0,-2 8 0,2-8 0,-5 4 0,2 0 0,-5-2 0,1-1 0,-4 1 0,4-6 0,-5 4 0,6-10 0,-3 0 0,0-6 0,1 5 0,-2-4 0,-1 6 0,-3 2 0,1-5 0,-2 2 0,2-3 0,2 4 0,0 3 0,0 2 0,0 1 0,-3 6 0,0-3 0,-1 4 0,0-4 0,1-1 0,0 0 0,2-1 0,1-2 0,-3 4 0,2-5 0,-3 1 0,2-4 0,-3-7 0,1 2 0,0-9 0,-2 3 0,5-3 0,-5 7 0,3-4 0,-4 6 0,3-6 0,-1 2 0,0 1 0,1 4 0,-3 4 0,2 6 0,-2-3 0,1 5 0,-1-6 0,0 6 0,-1 0 0,0 4 0,0-2 0,0 3 0,0 5 0,-1 1 0,0 3 0,0 0 0,1 0 0,0-1 0,-1 3 0,0-1 0,0 3 0,0 1 0,0 2 0,-1-2 0,0 0 0,-2-3 0,0-1 0,0 0 0,1 3 0,0 0 0,-1 4 0,-1-4 0,-2 1 0,-1-5 0,0 0 0,-3 3 0,2 0 0,1 7 0,-1-3 0,-1 2 0,-2-6 0,-3-2 0,-1-1 0,-1-6 0,-2-1 0,2 2 0,-4-2 0,3 2 0,-6-7 0,3-2 0,-3-2 0,0-1 0,-3 2 0,7 4 0,-5-1 0,6 6 0,-4-7 0,1 1 0,-1-3 0,-1-1 0,-1 1 0,0-3 0,3 6 0,0-2 0,1 8 0,-1-4 0,-1 3 0,-2-4 0,0 4 0,-2-4 0,3 8 0,1-2 0,1 7 0,0-6 0,-5-1 0,0 0 0,2 1 0,-1 2 0,5 6 0,-2-4 0,-1 3 0,0-6 0,0 1 0,-1-1 0,4 2 0,-4 1 0,3-1 0,0 5 0,1-1 0,4 3 0,-3-1 0,1-2 0,-2 1 0,0-1 0,-1 1 0,1 5 0,1-3 0,-1 5 0,1-3 0,-2 3 0,0 0 0,-1 1 0,1 0 0,1 2 0,4 3 0,-3-1 0,2 5 0,-2-2 0,0 2 0,1-1 0,2 1 0,-5-2 0,3 2 0,-8-6 0,3 3 0,-2-1 0,2 1 0,0 3 0,-2-2 0,-2-1 0,-3 1 0,-2-5 0,-2 4 0,0-3 0,-1 3 0,5-2 0,0 0 0,4 3 0,-2 1 0,3 3 0,-3-2 0,1-1 0,-1 1 0,1-1 0,0 0 0,0-2 0,-3 1 0,4 1 0,-3-1 0,6 4 0,-7-5 0,2 2 0,-4 1 0,5 1 0,0 5 0,5 0 0,2 1 0,-1 0 0,1 1 0,-3-4 0,-5 2 0,3-1 0,-1 2 0,3-2 0,3 4 0,0-3 0,1 3 0,1 0 0,0-2 0,-2 1 0,0-1 0,0 1 0,-3 0 0,1 2 0,-1-3 0,-2 3 0,2-2 0,-3 1 0,-2 0 0,-3-2 0,-2 2 0,1-2 0,-1 1 0,2 1 0,-1-2 0,-1-2 0,2 0 0,-2 1 0,2 0 0,1 4 0,-1-3 0,0 0 0,-3 0 0,-3-3 0,1 2 0,-4-1 0,6-1 0,-3 3 0,8-1 0,-3 2 0,5 1 0,-2 1 0,1 0 0,1 0 0,0-2 0,0 4 0,2-3 0,-1 2 0,1-1 0,0 0 0,2-1 0,-1 1 0,3-1 0,-2 1 0,3 0 0,0 1 0,1 1 0,1 0 0,0 1 0,3-2 0,0 2 0,-1 0 0,1 0 0,-5 0 0,3 0 0,-6 2 0,3-1 0,-5 3 0,1-1 0,-3 1 0,-1-1 0,6 0 0,-5 1 0,9-1 0,-7 2 0,5-2 0,-3 1 0,1 0 0,2-1 0,-1 1 0,2-1 0,-1 1 0,-1-1 0,0 2 0,-2 0 0,2 0 0,-2 1 0,0 1 0,1-1 0,-1 0 0,3 1 0,-3-1 0,0 2 0,-4 2 0,-1 2 0,-2 1 0,0 1 0,-1 0 0,1 0 0,0 2 0,2-3 0,-1 4 0,4-5 0,-1 2 0,6-2 0,0-1 0,3 0 0,-1-1 0,2 0 0,-2 0 0,2 1 0,2-1 0,0-1 0,3-1 0,-2 1 0,0 1 0,-2 4 0,0-1 0,0 2 0,1-4 0,0 2 0,5-3 0,1-2 0,5-5 0,3 0 0,1-3 0,8 15 0,1 2 0,7 12 0,-4-2 0,-2-3 0,-3 2 0,-2-5 0,1 4 0,-2-7 0,0 1 0,-3-7 0,2-4 0,-3-3 0,2-3 0,2-1 0,8-1 0,8-2 0,11 2 0,3-3 0,5 0 0,0-1 0,2-3 0,12-2 0,0-4 0,12-8 0,-2-1 0,6-7 0,-6 1 0,-5-4 0,-14 3 0,-10 0 0,-13 1 0,-5 1 0,-9 0 0,-3 3 0,-4 1 0,-2 5 0,0 1 0,-4 6 0,0-1 0,-5 4 0,1 0 0,-4 1 0,0-1 0,-6 0 0,-4-1 0,-4-2 0,-9 2 0,2-4 0,-10-3 0,-3-2 0,-7-4 0,-2-1 0,-1 3 0,7-1 0,0 1 0,5 6 0,-4-1 0,0 6 0,-3 1 0,3-2 0,-4 6 0,6-5 0,-10 9 0,-7-3 0,-12 3 0,-16 1 0,3 3 0,-4 0 0,11 3 0,13-2 0,11 1 0,15 0 0,10 1 0,5 2 0,5 1 0,1 2 0,1 1 0,3 4 0,1-1 0,2 3 0,2 3 0,2 3 0,2 3 0,3-4 0,4-4 0,0-3 0,3-4 0,0-2 0,5 3 0,0-3 0,3 4 0,5-2 0,0 2 0,6-1 0,1-3 0,-1 1 0,2-1 0,0 2 0,2 1 0,-2 1 0,0-1 0,0-3 0,-3 0 0,1-6 0,1 0 0,3-2 0,6-1 0,1-1 0,5-1 0,7 0 0,2-4 0,3 0 0,-5-5 0,-3 1 0,-4-1 0,0-1 0,-1-1 0,0-6 0,-2-2 0,-3-6 0,-5 0 0,-6-4 0,-8-6 0,-4-3 0,-4-7 0,-6-1 0,-5-2 0,-5 0 0,-5 2 0,-7-1 0,-2 2 0,-10-3 0,-4 1 0,-7-1 0,-11 2 0,-2 7 0,-7 3 0,8 13 0,-3 2 0,6 11 0,-4-3 0,-6 6 0,-7 0 0,-9 2-6784,-1 1 6784,35 3 0,-1 0 0,-1 0 0,-1 0-90,-9 2 0,-1 0 90,-3-1 0,-1 0 0,-3 3 0,-1 0 0,-1-1 0,0 1 0,0 1 0,0 2 0,4-2 0,2 2 0,13 0 0,2 1 0,-41 9 0,25-1 0,4 7 0,6-1 6695,14 3-6695,6 2 269,8 4-269,0 6 0,5 5 0,-5 10 0,-2 7 0,-4 9-6784,-3 2 6784,0-1 0,3-9 0,3 4 0,10-13 0,6 12 0,9-13 0,4 8 6784,6-9-6784,4-3 0,10-7 0,3-4 0,7-8 0,0-3 0,8-8 0,1-3 0,5-2 0,-2-3 0,-2 0 0,2-4 0,-2 1 0,2-3 0,6 1 0,3-1 0,6-1 0,9 0 0,3-3 0,9-5 0,3-5 0,-10-4 0,4-4 0,-9-2 0,3-7 0,3-10 0,-10-2 0,4-12 0,-11-2 0,-7 4 0,-5-4 0,-14 6 0,-5-1 0,-11 0 0,-7 3 0,-9 1 0,-4 4 0,-3 3 0,-3 12 0,-7-3 0,2 9 0,-12-4 0,3 4 0,-8 3 0,3 2 0,-5 4 0,3-1 0,-7 2 0,4 1 0,-5 2 0,7 6 0,-5 0 0,2 3 0,-7 0 0,6 0 0,-10 2 0,7-1 0,-10 4 0,-1 6 0,-6 1 0,-7 13 0,-4 2 0,-7 10 0,5 1 0,-6 6 0,8-3 0,3 5 0,8-4 0,11 1 0,4 1 0,7 1 0,6-3 0,2 4 0,6-2 0,1 5 0,4-1 0,6 2 0,6-3 0,3 5 0,4-10 0,0 6 0,5-8 0,2 1 0,4-2 0,2-8 0,4-2 0,2-6 0,1-4 0,2-5 0,1-4 0,1-3 0,5-1 0,7-2 0,8-2 0,6-1 0,13-1 0,-7-1 0,17-3 0,-4-1 0,10-4 0,-2-3 0,-9-3 0,-5-8 0,-12-1 0,-9-3 0,-4 0 0,-8-6 0,3-3 0,-7-7 0,-5 4 0,-8 1 0,-6 6 0,-2 0 0,-5 4 0,-5-2 0,-3 4 0,-8 1 0,-5 2 0,-2 5 0,-7 0 0,-3 4 0,-1-1 0,-6 4 0,0 0 0,-10 3 0,-2 2 0,-2-1 0,-4 5 0,4-1 0,6 3 0,-4 0 0,9 3 0,-8 1 0,-2 2 0,-2 5 0,-11 6 0,-1 9 0,-3 4 0,7 2 0,2 2 0,6 3 0,-6 9 0,6 2 0,0 4 0,10 1 0,1 2 0,10-4 0,-2 10 0,3 2 0,-4 16 0,0 6 0,20-38 0,-1 0 0,-14 46 0,3-1 0,7-9 0,6 2 0,5-8 0,5 8 0,1-4 0,5-1 0,2-11 0,5-5 0,3-20 0,6-3 0,3-13 0,3-2 0,3-7 0,0-3 0,4-6 0,1-3 0,2-3 0,0-2 0,9-1 0,5-1 0,8-1 0,6-3 0,5-4 0,6-6 0,2-5 0,-7-5 0,1-8 0,-8-5 0,7-5 0,-4-2 0,0-1 0,-3-4 0,-3-3 0,-10 5 0,-7-6 0,-10 5 0,-8-8 0,-7-6 0,-5-8 0,-5-7 0,-4-4 0,0 8 0,-8-4 0,-2 6 0,-9-2 0,-5 4 0,-9 4 0,-2 9 0,-4 6 0,4 16 0,8 11 0,4 10 0,4 7 0,-2 3 0,-1 1 0,-1 2 0,-4-2 0,-7 4 0,1-1 0,-15 2 0,5 2 0,-16 1 0,6 6 0,-10 2 0,5 5 0,-6 8 0,8 1 0,-3 10 0,5-3 0,-2 9 0,-2-2 0,2 7 0,2 3 0,5 4 0,3 5 0,7-6 0,-4 11 0,5-2 0,-5 14 0,3 1 0,3 5 0,4-2 0,3-1 0,6-8 0,2 2 0,6-4 0,1 5 0,8-1 0,0-3 0,6-6 0,1-6 0,1-10 0,2-2 0,5-4 0,6 0 0,8 0 0,8-3 0,3-1 0,6-1 0,-4-6 0,6-1 0,-1-3 0,9 4 0,5-3 0,9 3 0,6-5 0,6-2 0,-4-7 0,2-8 0,-7-7 0,6-4 0,3-3 0,-3-2 0,-3-4 0,-4-3 0,-5-4 0,-3-1 0,4-10 0,-7 4 0,5-10 0,-7 2 0,-8-1 0,-9 4 0,-12 3 0,-9 5 0,-4-2 0,-7 1 0,-1-3 0,-3-5 0,-3-3 0,-1-1 0,-7-10 0,3 8 0,-6-17 0,1 6 0,-7-8 0,-4 4 0,-3 8 0,-4 1 0,1 9 0,-1 2 0,5 11 0,-1 4 0,5 8 0,-4 1 0,2 3 0,-3-1 0,2 1 0,-5 0 0,6 1 0,-13 2 0,1 3 0,-9 1 0,-2 3 0,4 3 0,5-1 0,-2 4 0,7-2 0,-5 4 0,-1 5 0,-2 3 0,-8 12 0,-2 0 0,-1 8 0,-1 3 0,9-2 0,1 8 0,7 0 0,4 8 0,1 2 0,13 3 0,3-2 0,9 3 0,4 0 0,3-3 0,2 4 0,0-3 0,0 3 0,0-7 0,0-3 0,0-11 0,2 1 0,1-11 0,4 4 0,5-10 0,2 1 0,5-7 0,0-6 0,3 0 0,3-7 0,4 0 0,3-2 0,7-2 0,3 0 0,7-2 0,1-1 0,1-2 0,1 0 0,-3-2 0,-1 0 0,-3-2 0,-4-1 0,-2-3 0,-2 0 0,-1-6 0,1-2 0,4-6 0,-7-5 0,2-8 0,-7-2 0,-3-5 0,-4-6 0,-6-1 0,-8-9 0,-4-2 0,-1 2 0,-2-9 0,0 6 0,-2-5 0,-1 4 0,-7 4 0,-2 4 0,-11 0 0,1 9 0,-10-4 0,-1 9 0,-5-1 0,-4 6 0,0 3 0,-4 7 0,2 4 0,3 7 0,2 4 0,6 4 0,2 2 0,-2-1 0,2 3 0,-1-1 0,-3 3 0,-2 3 0,-4 1 0,-2 5 0,-8 0 0,-3 5 0,-6 2 0,1 7 0,3 0 0,0 8 0,12 0 0,-6 8 0,10 2 0,-6 10 0,5 3 0,4 6 0,4 5 0,10 4 0,5 3 0,9-3 0,4 4 0,2-2 0,2 4 0,4 1 0,-2 0 0,4-3 0,0 1 0,2-13 0,3 5 0,4-12 0,5 2 0,1-6 0,4-4 0,-5-5 0,5-5 0,-6-9 0,7-6 0,2 1 0,13-2 0,6 0 0,7-2 0,2-4 0,-2-3 0,-6-2 0,-5-4 0,-7-3 0,-6-3 0,-3-1 0,0 0 0,3-3 0,10-2 0,8-4 0,4-1 0,5-3 0,-2 1 0,2-3 0,-3 2 0,-3-3 0,-4 0 0,-9-1 0,-7 0 0,-5-4 0,-6 2 0,-1-5 0,-6-1 0,-2-5 0,-3-6 0,-4-6 0,-1-4 0,-3 4 0,-2 1 0,-3 4 0,-5 3 0,-2 3 0,-4 6 0,0 9 0,1 7 0,1 4 0,0 3 0,-5 1 0,-4 0 0,-8 0 0,-6 0 0,-5 1 0,-5 0 0,5 1 0,-7 1 0,6 4 0,-7 2 0,-1 2 0,8 2 0,1-1 0,8-1 0,4 2 0,3 2 0,7 3 0,2 2 0,4 6 0,5 3 0,2 8 0,3 8 0,1-2 0,1 10 0,0 0 0,2 14 0,0 3 0,0 7 0,2-6 0,0-1 0,4-8 0,2-7 0,6-1 0,4-3 0,10 0 0,5 1 0,9-4 0,2 3 0,4-3 0,-4-6 0,5-2 0,-9-14 0,0-3 0,-3-4 0,-1-10 0,0 0 0,4-6 0,-2 0 0,-2 0 0,1-1 0,-4 2 0,1-3 0,1 2 0,-5-4 0,-2-1 0,0-2 0,-1-2 0,0-1 0,-6 1 0,-6 0 0,-6-1 0,-3 4 0,-4-3 0,1 2 0,-2 1 0,0-1 0,-1 2 0,0 0 0,-3-1 0,-2-1 0,-5-2 0,-5-3 0,-2-1 0,-2 1 0,-2-1 0,0 3 0,-2 0 0,1 1 0,-1 2 0,-1-1 0,0 0 0,-5 0 0,1 2 0,-4-2 0,2 3 0,-1 0 0,3 0 0,0 3 0,3-1 0,-5 1 0,1 0 0,-5 1 0,2 3 0,-2 1 0,2 2 0,-1 0 0,0-1 0,0 2 0,0 0 0,4 0 0,2 1 0,4-2 0,5 1 0,1 1 0,0 1 0,0 6 0,0 0 0,3 4 0,3-2 0,4 3 0,1-1 0,5 4 0,0 1 0,1 1 0,2 2 0,1-3 0,3 1 0,2-4 0,2 1 0,1-6 0,5-1 0,-3-3 0,6 1 0,2 4 0,4-3 0,6 4 0,4-4 0,-1 2 0,8 1 0,-5-3 0,6-1 0,0-5 0,5-2 0,9-2 0,7-1 0,5-6 0,15-9 0,0-4 0,6-9 0,-11 0 0,-14-8 0,-15-4 0,-14-3 0,-13-3 0,-13 7 0,-9-11 0,-7-1 0,-5-13 0,-14-9 0,-7-5 0,9 30 0,-4 1 0,-1 2 0,-2-1 0,-10-10 0,-4-1-421,-6-2 1,-2-1 420,-3-6 0,-2-2 0,-5-6 0,-2 0-514,20 20 1,-1 1 0,-1-1 513,0-1 0,-1 0 0,0-1 0,-4-5 0,0-2 0,1 0 0,2 3 0,2 0 0,2 0 0,-14-23 0,3-1-486,3-1 0,4 1 486,11 8 0,4-1 0,1-1 0,4-2-212,8 2 1,6 1 211,4 5 0,7 1 0,7 3 0,5 1 0,6 0 0,5 3 0,3 6 0,4 0 0,9-7 0,2-1 0,1 4 0,2 0 0,8-9 0,2 0-63,-1 0 0,1-1 63,-1-1 0,0 0 0,1 2 0,-1 0 0,-3-1 0,-2 1 0,-3 10 0,-1 1 516,0-5 0,-2 0-516,-3 9 0,0 0 0,3-4 0,0-1 0,-1 5 0,1 1 0,1 4 0,0 3 499,-3 5 0,1 3-499,35-22 472,-10 18-472,-16 14 968,-9 11-968,-17 8 432,-7 5-432,-9 3 0,-6-1 0,1 5 0,-5 4 0,-2 11 0,-8 12 0,-8 11 0,-7 15 0,-7 9 0,-2 6 0,-7 10 0,-3 4 0,22-39 0,0 1 0,-3 2 0,0 1 0,2-4 0,0-1 0,0-1 0,1-1 0,-24 26 0,-2-5 0,6-23 0,-6-7 0,6-14 0,2-9 0,16-4 0,10-8 0,15 1 0,5-5 0,7-4 0,7-8 0,9-10 0,11-13 0,4-2 0,19-19 0,11-10 0,-26 28 0,3-2-316,2-5 1,3 0 315,6-2 0,3 1 0,4-4 0,3-1-640,8-3 1,3 0 639,-3 4 0,2 1 0,-18 12 0,2-2 0,0 2-543,-2 5 0,1 2 0,1 0 543,7-5 0,2 0 0,0 1 0,-4 3 0,-1 2 0,0 1 0,-2 1 0,0 0 0,-1 2-348,23-12 0,-4 2 348,-6 4 0,-2 2 0,-6 3 0,-3 1 258,-13 5 0,-2 0-258,38-15 1154,-23 6-1154,4 5 1724,-11 8-1724,1 6 841,-9 8-841,-5 1 0,-8 3 0,-2 2 0,-3 3 0,-1 1 0,-6 0 0,-6 0 0,-5-1 0,-7 2 0,-3 4 0,-2 7 0,-3 8 0,-4 13 0,-7 12 0,-16 13 0,-15 16 0,13-35 0,-3 0 0,0 2 0,-2 0 0,-8 3 0,-2 0 0,3-3 0,-1-1 0,-3 0 0,-1-3 0,3-6 0,1-3 0,-35 17 0,11-19 0,12-10 0,12-11 0,1-4 0,9-5 0,-4-1 0,7 0 0,8-1 0,8 1 0,8-3 0,5 2 0,2-3 0,0 0 0,2-4 0,5-4 0,3-7 0,-2 7 0,-1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3:0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3:06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1:46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0 818 24575,'4'0'0,"-1"1"0,-1-1 0,1 1 0,1-1 0,3 0 0,2 0 0,2 0 0,-1 0 0,-1 2 0,-4-2 0,1 0 0,23-8 0,13-3 0,33-8 0,8-2 0,12-4 0,-10 0 0,0 2 0,-18 2 0,-3 1 0,-6 5 0,-1-3 0,1 4 0,6-1 0,4 3 0,-3 2 0,10 3 0,-13 3 0,-3 3 0,-17 1 0,-17 1 0,-13-1 0,-8 2 0,-6 7 0,0 14 0,-2 11 0,1 19 0,-2 9 0,-1 3 0,-2 12 0,0-4 0,-3 4 0,-5-1 0,-5-8 0,-13-1 0,-19-1 0,-12-6 0,19-26 0,-5-2 0,-4-2 0,-3-2-335,-11 0 1,-2-2 334,-2 0 0,-1-2 0,0-4 0,1-3 0,9-3 0,4-2 0,9-4 0,3-2 0,-24 1 0,31-6 0,17 1 0,18-5 0,12-7 669,3-8-669,8-14 0,1-7 0,5-13 0,1-9 0,10-16 0,3-7 0,5-3 0,3 6 0,8 1 0,6 10 0,-22 31 0,2 0 0,5 0 0,3 1 0,5-1 0,2 1 0,4-1 0,2 2 0,0 2 0,-1 1 0,-4 5 0,-2 2 0,1 1 0,-1 2 0,34-15 0,1 5 0,-12 9 0,-6 8 0,-4 8 0,-6 3 0,-8 4 0,-3 0 0,-13 2 0,1 2 0,-6 0 0,0 3 0,-4 1 0,-2 0 0,-7-1 0,-6 1 0,-4-3 0,-2 7 0,-3 4 0,1 17 0,-6 10 0,-9 19 0,-11 10 0,-12 1 0,-17 11 0,21-41 0,-2-1 0,-7 3 0,-3 0 0,0-1 0,-1-1 0,-4-4 0,-1-3 0,-1-1 0,-2-3 0,-2-4 0,-1-2 0,1-2 0,-1-2 0,-5-1 0,-1-3 0,4 0 0,1-2-3392,-7-1 0,0-2 3392,7-1 0,1-3 0,2-1 0,0-2 0,-35-1 0,12-1 0,17-2 0,5-1 0,21-2 0,2-1 6784,16 0-6784,6 2 0,6-3 0,-1 0 0,3-4 0,-1-2 0,1-7 0,0-6 0,1-8 0,1-8 0,4-6 0,2-9 0,7-6 0,2 4 0,7-6 0,3 7 0,8-7 0,6-2 0,1 3 0,6 3 0,-4 11 0,-2 9 0,4 3 0,-2 5 0,7-3 0,4 4 0,5 2 0,4 2 0,9 0 0,-3 2 0,12 2 0,-4 4 0,5 5 0,-1 4 0,1 2 0,8 0 0,3-1 0,0 2 0,-12 0 0,-13 5 0,-13 1 0,-3 0 0,1 1 0,-1 1 0,3 2 0,2 2 0,-8 0 0,10 3 0,-11 3 0,3 2 0,-12 3 0,-11-3 0,-9 3 0,-6 0 0,-7 2 0,-3 9 0,-6 9 0,-8 10 0,-7 8 0,-8 3 0,-10 9 0,-4 4 0,-4-2 0,-13 11 0,-4-9 0,20-30 0,-2-1 0,-4-1 0,-2-2 0,-7 0 0,-4-1 0,-6 2 0,-1-1-389,-7-3 0,0-1 389,2-2 0,-1 0 0,-7-1 0,0-1 0,9-7 0,0-1 0,-2-1 0,2-2 0,12-6 0,3-2 0,-29 1 0,31-8 0,21-3 0,18-2 0,7-4 778,4-3-778,2-6 0,-1-8 0,3-10 0,5-11 0,11-15 0,10-14 0,-3 26 0,5-2 0,11-11 0,6-2-948,15-7 1,8-2 947,-13 17 0,5-1 0,3 1-834,8-1 1,4 2-1,2 1 834,5-1 0,3 1 0,0 2 0,-18 15 0,1 1 0,0 1 0,-1 2 0,11-6 0,0 3 0,-1 2-420,3 3 0,0 3 0,-3 2 420,14-3 0,-2 4-244,0 3 0,-3 2 244,-18 4 0,-3 3 730,-10 4 1,-3 2-731,36-2 2456,-16 8-2456,-15 1 1552,-4 0-1552,-12 3 675,3 3-675,-7 4 0,1 7 0,1 1 0,2 5 0,1-2 0,-8 2 0,-6 1 0,-6 3 0,-8 1 0,-4 6 0,-5 3 0,-3 7 0,-2 5 0,-5-2 0,-7 5 0,-8-1 0,-13 6 0,-6 4 0,-18 8 0,19-32 0,-4-1 0,-11 6 0,-4-2-367,-1-4 0,-4-2 367,-13 4 0,-4-2 0,7-8 0,-2-2 0,-9 2 0,1-3 0,6-5 0,3-4 0,7-4 0,4-3 0,-28 2 0,34-9 0,29-3 0,15-2 0,9-1 0,2-2 734,0-4-734,2-5 0,4-8 0,8-7 0,10-8 0,17-9 0,16-7 0,-19 19 0,2 0 0,2 1 0,-2 2 0,12-12 0,-15 15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1:5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1411 48 24575,'13'16'0,"3"3"0,1 1 0,3 5 0,-1 2 0,4 2 0,-3 0 0,1-3 0,-3-4 0,-2-3 0,-5-4 0,1 0 0,-5-2 0,-1-1 0,-1 1 0,-2-1 0,1 5 0,-1-2 0,-1 3 0,1-4 0,-1-1 0,1 0 0,-1-1 0,1 1 0,-2 2 0,1-1 0,-1 4 0,-1 1 0,0 0 0,-4 6 0,-6 1 0,-12 10 0,-15 4 0,-13 4 0,-26 7 0,31-23 0,-2-1 0,-9 4 0,-2-1-221,-6 3 0,-1-1 221,3-2 0,-1-2 0,-4 1 0,0-2 0,6-4 0,2-1 0,3-2 0,1-1 0,2-2 0,0-2 0,-37 8 0,0-7 0,16-9 0,17-4 0,12-4 442,11-2-442,0-4 0,6-2 0,0-6 0,6-1 0,4-5 0,9-5 0,4-8 0,7-8 0,7-9 0,17-20 0,18-13 0,-13 32 0,4-2-276,5-2 0,3 1 276,4-4 0,3 2 0,0 3 0,3 1 0,1-1 0,1 3 0,-3 6 0,-1 3-3301,-5 5 1,-2 3 3300,39-20 0,-19 17 0,-1 11 0,-12 7 0,-2 8 369,-1 4-369,-1 3 6784,4 5-6784,1 4 0,6 2 0,4 8 0,6 2 0,5 7 0,-2 4 0,6 5 0,-12 0 0,9 9 0,-1 5 0,-32-20 0,2 3 0,5 5 0,1 3 0,1 0 0,1 1 0,1 3 0,0 0 0,-1-1 0,-1 1 0,0-1 0,-3 0 0,-8-6 0,-2-1 0,1 6 0,-3-1 0,11 19 0,-5 9 0,-19-14 0,-10 0 0,-10-5 0,-8 3 0,-6-7 0,-12 7 0,-7-4 0,-10 4 0,-10-1 0,-5 2 0,-11-5 0,-9 4 0,0-8 0,29-19 0,0 0 0,-36 19 0,-3-4 0,13-7 0,14-12 0,10-7 0,12-3 0,12-7 0,10 1 0,10-14 0,1-4 0,3-13 0,0-6 0,0-3 0,2-7 0,1-2 0,3-7 0,0-2 0,1-2 0,1-3 0,1 2 0,1 1 0,4 3 0,3 3 0,2-1 0,3 3 0,2 3 0,5 1 0,2 6 0,-2 4 0,1 7 0,-2 5 0,2 0 0,2 1 0,2 2 0,1 2 0,0 4 0,-2 4 0,-2 3 0,-2 2 0,2 1 0,0 1 0,4 1 0,0-1 0,-1 2 0,-4-1 0,-4 1 0,-6 1 0,-7 0 0,-6 2 0,-2-1 0,-2 3 0,1 3 0,5 3 0,1 4 0,5 3 0,2 0 0,4 8 0,0-1 0,7 6 0,-3-1 0,4 5 0,-4 2 0,1 1 0,-4 2 0,3-3 0,-3 3 0,4 1 0,0 3 0,3 2 0,-2 1 0,2 8 0,-4-4 0,3 7 0,-3-6 0,0 3 0,-3 3 0,-5-6 0,-3 4 0,-3-5 0,-5 1 0,-2-6 0,-5 6 0,-1-4 0,-5 11 0,-4 0 0,-5 4 0,-5 2 0,-4 1 0,-1-4 0,-8 0 0,0-5 0,-6 0 0,-3 1 0,-4-8 0,-9-2 0,0-10 0,-2-5 0,-7-7 0,1-9 0,-14-3 0,2-10 0,1 3 0,7-7 0,9 0 0,3-5 0,9-3 0,-13-5 0,0-6 0,-8-2 0,-4-5 0,6-2 0,2 1 0,7-3 0,14 1 0,-1-7 0,12-3 0,-3-6 0,8-3 0,1-2 0,5-5 0,-1-6 0,4-2 0,0-8 0,4 0 0,-1-6 0,5 1 0,3-1 0,4 1 0,3 1 0,1 10 0,3-3 0,4 7 0,9-8 0,12 2 0,7-2 0,13-1 0,4-2 0,1 7 0,11-2 0,-1 12 0,11-5 0,-34 30 0,1 2 0,1 0 0,1 1 0,43-22 0,2 8 0,-12 15 0,3 4 0,-8 11 0,-4 3 0,-2 4 0,-9 4 0,1 5 0,0 2 0,0 7 0,-8 0 0,0 6 0,-9-1 0,6 9 0,-2 2 0,6 11 0,-3 3 0,1 7 0,-6-2 0,2 10 0,-4 2 0,6 15 0,2 9 0,-24-40 0,0 0 0,1 2 0,-2 1 0,-1 3 0,-3-1 0,18 40 0,-20-37 0,0 0 0,0-2 0,-1 0 0,-3 5 0,-2 0 0,0 1 0,-3 0 0,-4-2 0,-2 0 0,-1-3 0,0 1 0,-3-1 0,0 0 0,0 37 0,-10 4 0,-3-14 0,-12 10 0,-8-8 0,-4 5 0,-8-5 0,-3 2 0,-2-10 0,21-33 0,-1-1 0,-26 27 0,-7-2 0,1-12 0,-1-12 0,1-7 0,-1-10 0,7-9 0,11-5 0,6-7 0,15-1 0,7-1 0,8 0 0,8-6 0,1-1 0,0-9 0,1-5 0,0-7 0,2-10 0,4-2 0,4-11 0,4 1 0,7-4 0,1-2 0,4 3 0,3-6 0,2 2 0,2 2 0,5-1 0,-3 6 0,3-4 0,-1 2 0,4 1 0,6 4 0,6 0 0,-1 5 0,11-5 0,0 11 0,6-1 0,3 7 0,-8 9 0,-6 3 0,-12 11 0,-14 3 0,-10 4 0,-9 0 0,-6 1 0,-1 0 0,-2 3 0,1 1 0,2 3 0,5 2 0,4-1 0,5 5 0,1-1 0,0 3 0,-1-1 0,-3-1 0,-4-1 0,-1 1 0,-4-1 0,2 2 0,-4 5 0,5 2 0,-2 6 0,1 1 0,3 3 0,1 6 0,1-1 0,5 10 0,0-2 0,-1 5 0,2 5 0,-9-4 0,2 6 0,-7-3 0,-2-7 0,-1 2 0,-4-7 0,2 9 0,-2-1 0,-3 6 0,-1-4 0,-8 3 0,0-6 0,-12 6 0,-7-4 0,-10 3 0,-11-2 0,-3-7 0,-3-4 0,0-7 0,0-7 0,5-6 0,-4-5 0,3-5 0,-2 2 0,2-5 0,3 0 0,-2 0 0,-6-6 0,-1 2 0,-6-4 0,9 2 0,10-2 0,12 0 0,15-1 0,6-1 0,4-1 0,4 0 0,-1-1 0,4-3 0,-3-4 0,0-9 0,-2-7 0,2-11 0,3-8 0,1-1 0,1-7 0,0-2 0,2-7 0,6-7 0,3 3 0,9 3 0,1 6 0,2 12 0,3 2 0,0 11 0,5 1 0,3 3 0,6 0 0,6 2 0,8 0 0,6 2 0,11-1 0,16 1 0,7 1 0,-40 12 0,1 3 0,-3 1 0,-2 2 0,40-3 0,-23 5 0,-22 3 0,-23 1 0,-7 0 0,-8 1 0,2 1 0,0 3 0,0 1 0,2 2 0,4 3 0,1 4 0,8 2 0,3 10 0,5 3 0,8 10 0,-3 3 0,2 3 0,-7 0 0,-4-8 0,-4 5 0,-1-5 0,0 8 0,-2-3 0,-1 4 0,-5-3 0,-3 5 0,-3-5 0,-3 6 0,-2-4 0,-2 6 0,-1-1 0,-1 1 0,-3-2 0,-2 1 0,-3-7 0,-7 4 0,-4-5 0,-7 6 0,-3-1 0,-12 2 0,1-3 0,-10-1 0,6-8 0,-1-4 0,1-1 0,-3-4 0,-2 4 0,3-5 0,3 1 0,7-5 0,-3-2 0,6-1 0,-8-4 0,6-1 0,-3-3 0,6-2 0,4-3 0,7-4 0,4-2 0,6-2 0,2 0 0,3 0 0,-1 0 0,2 0 0,-1 0 0,-2-1 0,0 1 0,1-2 0,-1 0 0,2-1 0,-4-1 0,2 0 0,-7-1 0,3-2 0,-2 1 0,5-1 0,3 1 0,1 0 0,1 0 0,1 0 0,-3-3 0,3 0 0,-3-3 0,1 0 0,0-2 0,-1-2 0,-1-1 0,1-4 0,-5-3 0,1-2 0,-3-5 0,1 1 0,1 1 0,1 0 0,2 4 0,-1-1 0,3 2 0,1 2 0,2-1 0,1 1 0,2 2 0,-1-2 0,2 0 0,0-2 0,2-4 0,2 3 0,2-2 0,3 1 0,1 2 0,2 0 0,0 0 0,1 0 0,2-1 0,-1 2 0,0 2 0,-2 3 0,2 0 0,-2 1 0,3-1 0,1 1 0,1-3 0,-2 5 0,-2-2 0,-2 5 0,-1 0 0,0 1 0,2 0 0,0-1 0,-1 1 0,2 0 0,-6 5 0,1 0 0,-6 4 0,3-1 0,1-1 0,4-1 0,2-1 0,3-2 0,-2 0 0,1 1 0,-4-2 0,-1 3 0,-3 2 0,-4 2 0,-1 3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2:08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306 147 24575,'-14'-2'0,"1"1"0,0 0 0,4 0 0,-1 0 0,1 1 0,1 1 0,-2 0 0,2 0 0,1 0 0,2-1 0,-1 2 0,0-1 0,0 1 0,-2-2 0,2 3 0,-2-2 0,2 0 0,-1 2 0,0-1 0,1 1 0,0 2 0,-1-1 0,2 2 0,1-1 0,-2-2 0,5 1 0,-3-3 0,2 2 0,0-1 0,0 0 0,1 1 0,1 0 0,-1-2 0,1 1 0,-2 0 0,2 1 0,1 0 0,0 1 0,1-1 0,-1 0 0,2 0 0,0 1 0,-1-3 0,1 1 0,-1-2 0,3 0 0,3 0 0,2 0 0,5 1 0,1-1 0,3 1 0,-3-1 0,-1-1 0,-3 0 0,-3-1 0,2 0 0,-1 0 0,1-1 0,-3 1 0,0 0 0,-4 0 0,2-1 0,1 1 0,1-3 0,2 1 0,-2-1 0,4-2 0,-3 0 0,0 1 0,-1-1 0,-1-1 0,-4 2 0,0 0 0,-3-2 0,2-3 0,-2-3 0,-2-3 0,1 1 0,-2-1 0,-1 4 0,1 2 0,-2 2 0,1 2 0,-2 1 0,-3 1 0,2 1 0,-7 2 0,4 0 0,-3 0 0,0 1 0,1 0 0,-3 0 0,2 1 0,1-3 0,1 3 0,1-1 0,2 1 0,-1 0 0,3 0 0,-1-1 0,3 0 0,0 0 0,0 1 0,1 0 0,-1 0 0,2 0 0,-2 1 0,1-1 0,-1 3 0,1-3 0,0 1 0,1 0 0,-3 2 0,0 1 0,-5 2 0,1 1 0,-3 3 0,2 0 0,-1 4 0,1 0 0,-1 5 0,1 0 0,0 4 0,2-4 0,0 3 0,2-1 0,0 3 0,2 2 0,1-4 0,2 3 0,-1-2 0,2 0 0,0 3 0,0-4 0,0 3 0,1-1 0,1-3 0,2 1 0,0-4 0,0-4 0,2-3 0,-3-5 0,2-1 0,0-3 0,2 1 0,1-1 0,2 0 0,0-1 0,0 0 0,2-1 0,-2 3 0,1-3 0,-4 1 0,2-1 0,-5 0 0,1 0 0,-2 0 0,-1 0 0,2 0 0,-1-1 0,3-1 0,0-1 0,4 1 0,0-1 0,2 0 0,2-1 0,0-1 0,2-3 0,0-1 0,1-1 0,-1 0 0,-1-1 0,-1-1 0,-3 1 0,1-2 0,-4 2 0,-1-1 0,-2 3 0,-3-1 0,0 4 0,0-3 0,-2 3 0,3-2 0,-3 0 0,1-1 0,-1 2 0,0 0 0,0 2 0,-1 1 0,-1 3 0,-2 0 0,0-1 0,-1 1 0,-2-2 0,3 3 0,-3-1 0,4 0 0,-2 0 0,2 0 0,-2 0 0,1 1 0,0-2 0,0 2 0,1 0 0,0 0 0,0 0 0,1 0 0,-2 0 0,0 0 0,-4 0 0,-1 0 0,0 0 0,-3 2 0,2-1 0,-2 2 0,2-2 0,0 1 0,1 0 0,1-1 0,1 1 0,1 0 0,-1 0 0,0 1 0,-1-1 0,0 2 0,1-2 0,1 1 0,1-1 0,2 0 0,0 0 0,1 0 0,3 0 0,5-1 0,4 1 0,8-1 0,3 0 0,8 0 0,-3-1 0,9 0 0,0-4 0,4-3 0,-5 2 0,-9-1 0,-7 4 0,-9-1 0,-1 1 0,-4 0 0,-3-1 0,0-4 0,-1-4 0,-2-7 0,0-4 0,-4 0 0,3 1 0,-2-2 0,-1 2 0,-1-1 0,-2-2 0,-3-1 0,2 2 0,-6 1 0,4 5 0,-2 2 0,3 5 0,1 2 0,4 4 0,-1 1 0,1 2 0,-2 1 0,-1 0 0,0-1 0,0 0 0,2 0 0,-1 1 0,-2 0 0,1 0 0,-2 0 0,1 0 0,1 0 0,-3 1 0,2 0 0,-2 1 0,2-1 0,-1 2 0,0-1 0,2 1 0,0 0 0,2-2 0,-1 2 0,2-1 0,-1 3 0,1 0 0,-2 3 0,1 2 0,2 1 0,-1 3 0,4 3 0,0 1 0,0 7 0,1 0 0,0 5 0,1-2 0,0-3 0,0-3 0,0-4 0,1-2 0,-1-1 0,3-2 0,-2-3 0,0-3 0,2-4 0,-2-2 0,1 0 0,2 1 0,1-1 0,6 0 0,3 0 0,2 1 0,0 1 0,-3-1 0,-3 1 0,1-2 0,-4 1 0,5-1 0,-3 0 0,4-1 0,2-2 0,3 1 0,1-3 0,-3 1 0,-3-1 0,-4 2 0,-5 0 0,1 0 0,-4-1 0,3 1 0,-3-1 0,3-1 0,-1-1 0,2-1 0,-2-1 0,-1 1 0,1 0 0,-2-3 0,2 1 0,-2-3 0,0 2 0,-1 1 0,1 2 0,0 1 0,-1 2 0,-1-1 0,0 1 0,1 1 0,-1-1 0,-2 0 0,-1-1 0,0 0 0,-4-4 0,3 2 0,-1 0 0,2 2 0,1 3 0,0 0 0,-2 3 0,-4 1 0,-9 3 0,-5 7 0,-4 0 0,1 5 0,5 0 0,3 3 0,3-1 0,5 2 0,1-4 0,4 0 0,2-6 0,2-2 0,0-5 0,0 0 0,1-3 0,5-4 0,9-5 0,7-3 0,2-5 0,0 0 0,-2-4 0,-2-3 0,4-6 0,-4-2 0,2-1 0,-8 5 0,-3 6 0,-5 9 0,-5 6 0,-2 5 0,-8 9 0,-3 6 0,-7 14 0,0 9 0,1 8 0,0 4 0,5 2 0,2-7 0,5-4 0,2-16 0,4-11 0,4-13 0,0-3 0,5-2 0,2-1 0,3 1 0,6-6 0,-2 1 0,3-5 0,1-1 0,3-5 0,1-2 0,1-3 0,-2-2 0,0 0 0,-6 5 0,-1 0 0,-7 4 0,-1 1 0,-2-2 0,-1 2 0,-1-2 0,-1-2 0,-2 0 0,0 0 0,0 0 0,-1 2 0,0 0 0,-1 1 0,-1 4 0,0 3 0,-2 7 0,1 2 0,-2 2 0,0 0 0,-4 0 0,-7 0 0,-3 1 0,-8 1 0,6 0 0,-6 1 0,5 1 0,-1-1 0,-1 1 0,2-1 0,2-1 0,1 1 0,2 0 0,3-1 0,-3 2 0,5-2 0,-1 1 0,2-1 0,-1-1 0,-1 3 0,-3-3 0,-1 6 0,-2-3 0,-2 4 0,3-1 0,1 2 0,6-2 0,1 3 0,3-2 0,2 0 0,1 0 0,3-3 0,0 2 0,0 0 0,2 2 0,0 2 0,2 1 0,3 2 0,-1-1 0,1-1 0,1-2 0,-2 2 0,1 0 0,0-1 0,-1 0 0,1-2 0,-1-2 0,1 0 0,0-3 0,-1-1 0,3-1 0,-5-1 0,3 1 0,-1-1 0,1-1 0,4 0 0,-2 1 0,1-1 0,-2 1 0,0-1 0,2 0 0,4-1 0,2-1 0,5 0 0,0-3 0,3 1 0,-2-2 0,-1 1 0,-3-1 0,-5 2 0,0-1 0,-3 0 0,-1 0 0,-4 1 0,-1 1 0,-3 1 0,-1-2 0,0-1 0,-4-2 0,1 1 0,-1 0 0,-1 1 0,2 2 0,-2-3 0,2 3 0,-1-2 0,1 2 0,-1 0 0,0-1 0,0 1 0,-2-2 0,3 2 0,-3-1 0,2 1 0,-3 1 0,3-1 0,-2 0 0,2 2 0,-1 0 0,2 1 0,1 0 0,-2 0 0,-2 0 0,1 1 0,-4-1 0,0 1 0,-4-1 0,0 1 0,-6-1 0,-2 3 0,-1-2 0,1 2 0,5 1 0,4-1 0,0-1 0,4 1 0,-2-2 0,2 0 0,1 2 0,2-3 0,2 2 0,-1 0 0,-1 0 0,1 1 0,0-2 0,0 3 0,1-1 0,-1 2 0,-1 3 0,2 0 0,-3 2 0,1 1 0,0 1 0,0 0 0,-1 1 0,2 0 0,0 1 0,1-2 0,2-1 0,-2 0 0,2 0 0,-1-1 0,1 1 0,1-1 0,0 0 0,0-2 0,0-2 0,0-2 0,0 0 0,0-2 0,0 1 0,0-1 0,1 1 0,3 1 0,0-1 0,5 0 0,-2-1 0,3 1 0,4-1 0,1 2 0,3 0 0,-1-1 0,-1 1 0,0-2 0,1 1 0,1-1 0,1 1 0,-3 0 0,0-2 0,-2 0 0,-1-1 0,-1 0 0,0 0 0,-2 0 0,1 0 0,-1-1 0,6 0 0,-3-3 0,5 1 0,-4-3 0,-2 2 0,1 0 0,-2-1 0,-2 1 0,0-3 0,3 0 0,-2-3 0,5 0 0,-4-3 0,1 0 0,-4 0 0,-3 1 0,-1 1 0,-2 0 0,-1 4 0,-1 1 0,0 1 0,0-2 0,-1-1 0,-2-3 0,-1-1 0,-3 1 0,0-2 0,-1 2 0,0-1 0,-1 2 0,1 0 0,-3 0 0,4 1 0,-2 1 0,5 2 0,-3 0 0,4 2 0,1-4 0,-1 2 0,2 0 0,-1 0 0,0 1 0,0-1 0,-1 2 0,0 0 0,1 0 0,-3 1 0,3-1 0,-2 2 0,0-1 0,1-1 0,-2 0 0,1-1 0,0 1 0,0 3 0,1-1 0,0 1 0,1 0 0,-1 1 0,-1 0 0,0 0 0,-2 0 0,1 0 0,-1 0 0,0 0 0,-1 0 0,0 0 0,0 0 0,2 1 0,-2-1 0,1 2 0,-2-2 0,0 1 0,0-1 0,0 2 0,-2-1 0,1 1 0,-1-2 0,1 2 0,2-1 0,2 1 0,0-2 0,0 3 0,1-2 0,0 0 0,0 2 0,0-3 0,-1 2 0,-3-2 0,1 3 0,-2-2 0,2 2 0,1-1 0,1 1 0,1-1 0,-3 2 0,2 0 0,-1 0 0,2 1 0,2-2 0,-1 1 0,0 0 0,2-1 0,-1 0 0,1-1 0,1 0 0,-1-1 0,2 1 0,0-1 0,2-1 0,1 0 0,-2-1 0,1 1 0,-2-2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2:19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609 197 24575,'3'-3'0,"-1"0"0,-2 1 0,-2 0 0,-7 0 0,-6 0 0,-2-1 0,2 2 0,3-1 0,5 2 0,-1 0 0,1-1 0,-2 1 0,0-1 0,-1 1 0,4-1 0,-2 0 0,0 0 0,-2 1 0,0 0 0,0 0 0,1 0 0,0 0 0,0 0 0,-1 0 0,0 0 0,1 0 0,-2 1 0,2 1 0,-4 0 0,0 1 0,0-1 0,0 1 0,1 1 0,-1-2 0,3 3 0,0-2 0,4 2 0,1-1 0,2 2 0,0 1 0,1 1 0,0 5 0,2 2 0,1 6 0,2 3 0,1 5 0,7-3 0,2 7 0,4-6 0,2 4 0,-1-6 0,0-2 0,-1-3 0,1-2 0,-2-2 0,-2-7 0,-5-4 0,-4-3 0,1-2 0,0 0 0,3 0 0,4 0 0,2-2 0,10 1 0,-1-2 0,5-3 0,-1 1 0,2-3 0,-1 0 0,-1 1 0,-7 0 0,-5 1 0,-6 2 0,-2 0 0,-2 1 0,-3 2 0,0-2 0,-2 2 0,0-2 0,-1-1 0,0-2 0,0-5 0,-2-4 0,-2-5 0,-4-1 0,0 0 0,-2 0 0,2 3 0,-2 2 0,2 2 0,0 4 0,0-1 0,-1 2 0,-1-2 0,0-1 0,0 2 0,2-1 0,-1 2 0,1 0 0,-2 1 0,0 0 0,3 3 0,0-1 0,3 5 0,2 0 0,-2 1 0,-2 0 0,2 0 0,-3 0 0,2 0 0,-1 0 0,1 0 0,1 1 0,1-1 0,-1 1 0,0 0 0,-2 0 0,-4 1 0,-5 1 0,-2 0 0,-9 2 0,1 1 0,-7 2 0,2 3 0,-1 3 0,4-1 0,0 3 0,8-3 0,0 0 0,5-1 0,2 1 0,1-3 0,4-1 0,2-1 0,1 1 0,1 0 0,2-2 0,0 3 0,1 3 0,1 3 0,1 4 0,2-1 0,1 1 0,-2 0 0,1-1 0,-2 1 0,2 0 0,-1 1 0,1-2 0,-1-3 0,-1-5 0,1-5 0,0-3 0,-1-3 0,3 0 0,3 0 0,5-3 0,7 0 0,4-3 0,5-1 0,0 0 0,1-2 0,0-1 0,-3 1 0,-3-2 0,-4 2 0,-3-3 0,-1 1 0,0-3 0,-1-1 0,-1 1 0,0-1 0,-5 3 0,0 0 0,-3 2 0,0 0 0,-5 0 0,3 0 0,-4-1 0,1-2 0,-1-1 0,-1-2 0,-1-4 0,-4 0 0,-2-7 0,-3 4 0,-1-3 0,1 6 0,2 4 0,-1 1 0,2 5 0,-2-1 0,1 5 0,1-2 0,2 7 0,1-2 0,3 2 0,0-1 0,-3 1 0,2 0 0,-4 1 0,0-1 0,-2-1 0,-2-1 0,1 2 0,-2-2 0,-3 3 0,0-1 0,-4 0 0,3 0 0,3 0 0,2 1 0,6 0 0,0 1 0,3 1 0,0 0 0,-2 3 0,-2 2 0,-2 3 0,0 3 0,0 4 0,0 2 0,2 0 0,-1 3 0,5-2 0,0 2 0,2-2 0,1-4 0,2-2 0,1-7 0,2 0 0,0-1 0,1-1 0,1 0 0,0-3 0,1 0 0,-3-1 0,-1-1 0,0 1 0,-1-1 0,4 1 0,-1-1 0,2 1 0,0 0 0,0 0 0,2-2 0,7-2 0,9-3 0,10-5 0,9-2 0,-2-4 0,-2 3 0,-8-4 0,-7 4 0,-6-2 0,-7 3 0,-6 4 0,-6 4 0,-2 3 0,-10 2 0,-5-1 0,-7 0 0,-4 0 0,-2 2 0,-1 1 0,-3 2 0,4 1 0,1-1 0,7 1 0,6-2 0,6 0 0,4-2 0,2 0 0,-1 3 0,0 4 0,-1 5 0,1 4 0,-2 5 0,1 2 0,0 8 0,0 2 0,0 5 0,0 0 0,2 1 0,1-6 0,1-2 0,0-9 0,1-8 0,-1-6 0,3-6 0,4-2 0,9-3 0,8 1 0,12-4 0,-2 0 0,7-1 0,-6-1 0,6-4 0,-1 3 0,-4-6 0,-7 7 0,-12-3 0,-12 5 0,-4 1 0,-5-3 0,-2 1 0,-2-3 0,-1-1 0,-3-2 0,-1 0 0,-1-2 0,0 1 0,0 2 0,1-1 0,0 4 0,2-2 0,0 0 0,3 1 0,-3-1 0,2 4 0,-1-1 0,1 0 0,0 3 0,0-3 0,-1 2 0,0-2 0,0 1 0,-1 1 0,1 0 0,0 3 0,3-1 0,-1 1 0,4 0 0,0 2 0,0-2 0,1 2 0,-1 0 0,1 0 0,1 0 0,0 2 0,-2-2 0,-1 3 0,-6 0 0,0 1 0,-3 0 0,3 1 0,-1-2 0,0 3 0,1-2 0,-2 4 0,3 0 0,-2 3 0,3 0 0,-1 2 0,2-1 0,2-1 0,3-1 0,0-4 0,3-1 0,0-2 0,1-1 0,1 2 0,2 3 0,0 0 0,2 4 0,-2-2 0,2 0 0,-1-3 0,1 1 0,0-3 0,-1 1 0,-1-3 0,2 1 0,-1 0 0,7-2 0,0 1 0,-1-2 0,3 2 0,-2-2 0,-1 0 0,-1 0 0,0-3 0,3 1 0,1-3 0,1 1 0,-1-2 0,-1 1 0,3-1 0,-3 1 0,3-2 0,-2-1 0,1 0 0,0-2 0,-2 1 0,-1-1 0,0 0 0,-3-3 0,-1 2 0,-3-1 0,-1-3 0,-2 2 0,0-2 0,-2-1 0,-2 1 0,0 0 0,-4 1 0,-1-1 0,-2 2 0,-3 0 0,1 4 0,-2 1 0,3 1 0,-2 2 0,0-2 0,1 2 0,-6-3 0,1 3 0,0-4 0,-3 3 0,5 0 0,-2-1 0,2 2 0,0-2 0,-3 1 0,-1 0 0,1 1 0,1 0 0,3 3 0,3-1 0,-2 2 0,-1 0 0,1 1 0,2 0 0,1 0 0,3 0 0,-2 0 0,-1 1 0,-5 0 0,-1 1 0,2-2 0,-6 4 0,3-2 0,-3 2 0,3-2 0,1 1 0,3-1 0,-1 2 0,1 0 0,-1 1 0,3 1 0,-1 0 0,3 2 0,-4 3 0,3 0 0,0 1 0,2-1 0,2 0 0,1 2 0,0 0 0,1 5 0,0-1 0,2 1 0,0 0 0,1-1 0,0 1 0,0-1 0,0-1 0,0-2 0,1-1 0,0-5 0,2 0 0,-1-4 0,1-1 0,-1 0 0,3-2 0,-2 1 0,4-2 0,-3 0 0,2 1 0,-2-1 0,4 2 0,-4-1 0,4 0 0,-1 0 0,2 0 0,-1 1 0,-1-1 0,-1-1 0,0 0 0,-1 1 0,2-1 0,-1 1 0,2-1 0,-1 0 0,1 0 0,-2 0 0,3 0 0,1-1 0,3 0 0,0-2 0,4 0 0,0 0 0,4-1 0,1-1 0,3-3 0,2 1 0,-1-2 0,-2 3 0,-2-2 0,-5 2 0,-4 0 0,-3 1 0,-4 1 0,-2 2 0,0-2 0,-2 1 0,0-1 0,-1 0 0,0 0 0,-1-4 0,3-2 0,-3-6 0,1 0 0,0-7 0,0 0 0,0-4 0,-3-4 0,1 2 0,-2-1 0,-2 1 0,1 3 0,-2 0 0,-2 1 0,-1 0 0,-5 0 0,2 7 0,-4 4 0,7 6 0,-1 2 0,4 3 0,2 0 0,0 3 0,1 0 0,-1 0 0,1 0 0,-2 0 0,-1 0 0,0 0 0,-3 0 0,2 0 0,-3 1 0,-3 1 0,0 0 0,-3 1 0,2 0 0,1-2 0,3 1 0,0 0 0,2-1 0,-5 1 0,3 0 0,-3-1 0,6 1 0,0 0 0,2-1 0,1 2 0,-2-2 0,0 3 0,0 0 0,-2 3 0,0 0 0,0 4 0,-3-2 0,4 3 0,-2 1 0,2 1 0,1-1 0,-2-1 0,2-1 0,1 1 0,1 2 0,1 0 0,-1 1 0,2 2 0,-1-1 0,2 1 0,0-3 0,1 0 0,0 1 0,1 4 0,1-2 0,1-1 0,-1-4 0,1-2 0,3-1 0,0 2 0,4-1 0,-1 1 0,2-4 0,-3 0 0,0-4 0,-2 1 0,1 0 0,1-3 0,-1 2 0,2-3 0,1 0 0,0-1 0,0 0 0,0 0 0,-2 1 0,1-1 0,-1 0 0,2 0 0,0 1 0,3-1 0,0 1 0,-1-3 0,5 1 0,-3-3 0,3 1 0,-1 0 0,-1 1 0,1 1 0,-4-2 0,-2 1 0,-3-1 0,-2 1 0,-1 2 0,0-2 0,-1 2 0,-3-6 0,-2 3 0,-1-5 0,-1 1 0,0-1 0,-1 0 0,-1 0 0,1-1 0,-2-2 0,0 3 0,1-4 0,-2 4 0,2-1 0,-1 3 0,3 1 0,0 4 0,3-2 0,0 3 0,1-1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2:28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2439 1 24575,'1'4'0,"-2"-2"0,-2 0 0,-5-2 0,0 1 0,-4-1 0,-3 4 0,-2-3 0,-4 3 0,0-1 0,-3 0 0,3 2 0,-3 0 0,4 1 0,-3-2 0,1 2 0,0-1 0,-1 1 0,1 3 0,-1-1 0,-4 4 0,-1 0 0,-1 1 0,-3 3 0,1-3 0,-3 3 0,1-1 0,0 1 0,-1 1 0,4-1 0,-4 0 0,3-2 0,-1 1 0,0-2 0,1 0 0,3-4 0,1 3 0,0-1 0,-3 4 0,-1 3 0,0 0 0,0 1 0,3-2 0,2-1 0,-2 1 0,5-2 0,-5-1 0,2-1 0,-1-2 0,-3 2 0,1 0 0,3 0 0,-1 1 0,1-2 0,0 1 0,0 0 0,0-2 0,0 3 0,-3-1 0,2 2 0,-4 1 0,3-1 0,-5 2 0,2-2 0,2 1 0,2-2 0,1-2 0,2 0 0,2-2 0,0 1 0,0-1 0,-3 1 0,3 1 0,-3-1 0,3 2 0,0-3 0,1 0 0,0-1 0,0 2 0,-1 0 0,-1-1 0,1 2 0,-2-2 0,1 3 0,3-2 0,-2 3 0,1-2 0,-1 0 0,0-1 0,5-1 0,-1-3 0,6 0 0,-1-3 0,2 2 0,-1-3 0,1 2 0,2-1 0,-2 1 0,5-2 0,-1 0 0,2-1 0,2-1 0,0 1 0,0-1 0,-1 0 0,1-1 0,-1 0 0,1 1 0,0-1 0,0 3 0,-3-3 0,2 1 0,0-1 0,0 0 0,-1 0 0,0 1 0,-2 1 0,0 0 0,0 1 0,-1-2 0,1 1 0,-1 0 0,0 0 0,4 1 0,-1-2 0,5-1 0,-3 0 0,2-1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2:3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24575,'1'-3'0,"3"2"0,1 1 0,2 1 0,-2 0 0,1 0 0,1 1 0,-1-2 0,0 3 0,-2-3 0,1 1 0,-2 0 0,1-1 0,1 3 0,-2-3 0,5 2 0,1 0 0,2-1 0,-1 1 0,0 0 0,1 0 0,0 1 0,1-1 0,-3 1 0,1-2 0,-3 3 0,1-3 0,-1 2 0,0-2 0,4 2 0,-3 0 0,2-1 0,-2 1 0,4-1 0,-4 1 0,4-1 0,-1 2 0,3 0 0,3 2 0,2 0 0,2 1 0,2 2 0,-2-1 0,-1-1 0,-3 2 0,0-2 0,-1 2 0,3-1 0,2 0 0,0 2 0,-3-2 0,2 2 0,-2-1 0,2 1 0,1 0 0,2 3 0,4-3 0,1 3 0,3-2 0,-4-1 0,-1 0 0,-3-2 0,-5-1 0,1 0 0,-7-3 0,3 1 0,0-1 0,1 2 0,2 0 0,-1-2 0,-2 3 0,5-2 0,-3 1 0,7 2 0,-5-1 0,6 1 0,-2 1 0,1-1 0,2-1 0,-4 1 0,2-1 0,0 0 0,-3 0 0,-1-1 0,-4-1 0,-2-1 0,-2 0 0,1 1 0,-1-2 0,1 3 0,2-2 0,1 1 0,3 1 0,-1-2 0,2 2 0,0-2 0,-3 2 0,1-2 0,-1 1 0,-2 0 0,4 1 0,-3 0 0,1-1 0,-1 1 0,-6-3 0,2 1 0,-3-1 0,1-1 0,0 2 0,-2-1 0,4 1 0,-3-1 0,2 0 0,-2 2 0,-1-2 0,1 0 0,1-1 0,2 2 0,3-1 0,-1 3 0,2-1 0,2 1 0,-2 0 0,1 1 0,0 0 0,-1-1 0,-1 1 0,-2-3 0,-2 1 0,2 0 0,0 1 0,4 3 0,-3-3 0,1 0 0,-4-1 0,-1-3 0,-1 3 0,0-3 0,0 3 0,1-3 0,-1 3 0,-2-2 0,2 1 0,1 0 0,2 1 0,-3-1 0,2 1 0,-4-2 0,1-1 0,0 2 0,0-1 0,1 1 0,-1 0 0,1-2 0,-2 2 0,0-1 0,-1-1 0,-1 0 0,0 0 0,2 1 0,0 1 0,5 0 0,0 2 0,2-1 0,3 3 0,-5-1 0,4 0 0,-6-3 0,0 0 0,-4-2 0,0 0 0,-2 0 0,0-2 0,-2 1 0,0 0 0,0 0 0,-2 0 0,2-1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2:41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703 0 24575,'6'1'0,"-1"4"0,-7 5 0,1 6 0,-2-2 0,0 3 0,1-1 0,-1 2 0,0-1 0,1 1 0,0-1 0,0-1 0,1 1 0,0-3 0,-1 2 0,2-3 0,-1 1 0,1-2 0,-2 1 0,2 2 0,-2 1 0,1-2 0,-1 1 0,2-2 0,-1 0 0,-1-1 0,1 1 0,-1 2 0,-1 0 0,2 2 0,-3 1 0,3-1 0,-3 1 0,-1-1 0,1-2 0,-1 1 0,1-3 0,-2 4 0,1 0 0,-2 4 0,0-3 0,-1-1 0,0-1 0,1-3 0,-1 1 0,4-1 0,-4-3 0,5 2 0,-3-1 0,3-2 0,-3 0 0,3-1 0,-2 0 0,1 0 0,-1 1 0,-2-1 0,0 1 0,0 0 0,-2 0 0,2 3 0,-2-2 0,1 1 0,0-1 0,0 0 0,0 1 0,0-1 0,0 2 0,0-1 0,0-1 0,0 2 0,0-1 0,-1 1 0,-1 0 0,1-2 0,-2 3 0,3 0 0,-3 1 0,2 0 0,-2-2 0,2-1 0,-1 1 0,2-1 0,0 1 0,0 0 0,0-3 0,0 4 0,0-2 0,0 2 0,-1 0 0,-1 2 0,0-3 0,-1 4 0,1-5 0,1 5 0,-2-4 0,1 3 0,-2 0 0,0-2 0,1 3 0,-3-1 0,4-1 0,-2-1 0,5-1 0,-2-1 0,3 1 0,-2-2 0,1 2 0,-1-2 0,1 0 0,0-2 0,1 0 0,0 1 0,1 1 0,-2 1 0,1 1 0,0-2 0,2-1 0,1-2 0,1 0 0,0-3 0,0 1 0,1-2 0,1-1 0,0 1 0,3 0 0,-2 0 0,4 2 0,-2-1 0,3 2 0,-1-1 0,2-1 0,0 1 0,0-2 0,-1 1 0,-1-3 0,-1 1 0,0-1 0,-2 1 0,0-2 0,-1 1 0,2-1 0,1 0 0,-2 0 0,3 0 0,1 0 0,0 1 0,2 1 0,0-1 0,-1 0 0,0-1 0,-1 0 0,1 0 0,1 0 0,-1 2 0,2-2 0,-3 2 0,1-2 0,1 2 0,0-1 0,1 0 0,-1 1 0,0-1 0,0-1 0,0 0 0,1 1 0,0-1 0,4 1 0,1-1 0,3 0 0,1 0 0,1 1 0,1 0 0,1 1 0,0-2 0,-3 3 0,-2-3 0,0 2 0,-1-1 0,4 1 0,-3-2 0,2 2 0,-1-2 0,1 1 0,4-1 0,-2 3 0,2-2 0,-2 1 0,1-1 0,2 0 0,-2-1 0,1 3 0,-3-3 0,0 1 0,-4-1 0,0 0 0,-2 0 0,-1 0 0,1 0 0,-4 0 0,0 0 0,-1 0 0,-1 0 0,2 0 0,0 0 0,3 0 0,2 0 0,-1 0 0,0-1 0,0 0 0,-1-1 0,1 1 0,0 0 0,1 0 0,-1-1 0,2 0 0,1-2 0,2 1 0,0-1 0,5 1 0,-5-1 0,3 0 0,-2 0 0,-4 0 0,1 0 0,-2 1 0,0-1 0,1 0 0,0 0 0,2-2 0,1-1 0,0 3 0,-2-3 0,-4 4 0,-3-1 0,0 2 0,-2-2 0,2 1 0,-2 0 0,-2 1 0,-1 1 0,-4 0 0,-1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7T18:12:53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1186 24575,'6'-12'0,"1"0"0,0-2 0,-1 1 0,-1 4 0,-1 1 0,-1 0 0,-1 2 0,1-1 0,0 2 0,1 0 0,-2-2 0,1 1 0,-1 0 0,1 1 0,-1 0 0,3 0 0,1-3 0,2-2 0,-2 1 0,2-2 0,-1 2 0,-1 1 0,1-3 0,-1 4 0,-1-2 0,1 1 0,-2 0 0,0 1 0,1 1 0,-2 0 0,0 0 0,0 0 0,1-1 0,-1 2 0,2-2 0,-1 2 0,2-3 0,0 2 0,0-3 0,0 2 0,0-3 0,2 1 0,-2 0 0,1 1 0,-1 1 0,0 1 0,-1-1 0,0 0 0,3-2 0,-2 1 0,3-3 0,-2 3 0,3-2 0,2 0 0,-2-1 0,5-1 0,-4 0 0,2-2 0,-2 3 0,0 0 0,-1 1 0,2 1 0,-5 1 0,1-1 0,0 2 0,2-4 0,0 3 0,1-3 0,-1 2 0,1-1 0,-1 1 0,2 0 0,-1 1 0,2-3 0,-1 2 0,1-2 0,-2 3 0,1 0 0,-7 4 0,4-2 0,-2 1 0,1-1 0,3-1 0,-1 0 0,2-1 0,-2 1 0,1 0 0,1 0 0,0-1 0,1-2 0,0 3 0,1-3 0,-1 1 0,1 1 0,-1 0 0,-1 3 0,0-1 0,-1 1 0,1-1 0,-2 0 0,1 0 0,-2-1 0,-1 2 0,1 0 0,-1 0 0,4 0 0,-1 1 0,1 0 0,-2 0 0,2 0 0,-1 0 0,3-2 0,-1 2 0,5-1 0,0 0 0,-1 0 0,1-1 0,-3 1 0,-1 0 0,1 0 0,-2 0 0,0 2 0,-3-1 0,1 1 0,-4 1 0,1 0 0,0 0 0,3-1 0,1 0 0,1-2 0,2 1 0,1-2 0,1 1 0,1-1 0,0 1 0,-3-1 0,1 2 0,3-3 0,-1 3 0,4-3 0,-1 1 0,-1 1 0,1-1 0,-1-1 0,1 2 0,-2-1 0,0 3 0,-3-1 0,3 0 0,-3 1 0,4-3 0,0 2 0,3-2 0,0 2 0,1-1 0,0 0 0,-1 1 0,0-2 0,3 1 0,-2 1 0,2-2 0,-5 3 0,-2-1 0,-2 1 0,1-1 0,-2 1 0,1-1 0,-1 1 0,1 0 0,0 1 0,0 0 0,1 0 0,0 0 0,1 1 0,-3-2 0,4 2 0,0-2 0,2 1 0,-1 0 0,-2 1 0,-3-1 0,-3 0 0,0 0 0,2 0 0,0 0 0,4 0 0,-4-1 0,2 2 0,-1-1 0,-2 1 0,3 1 0,-7-1 0,3 1 0,-4-1 0,1 0 0,1 0 0,-2 1 0,2 0 0,0 0 0,4 0 0,2 0 0,1 0 0,1 0 0,2 0 0,2 0 0,-2 0 0,5 0 0,-2 0 0,4 0 0,-4 0 0,0 0 0,-1 0 0,-4 0 0,0 0 0,-5-1 0,2 1 0,-2-2 0,1 2 0,0 0 0,2 0 0,-2 0 0,2 0 0,-2 1 0,1 1 0,-1-1 0,-1 2 0,-1-3 0,2 3 0,-2-2 0,3 2 0,-1-1 0,0 0 0,0 1 0,1 1 0,-3-1 0,2 0 0,-1 1 0,-2-1 0,3 1 0,-2 1 0,3 0 0,0 1 0,3 0 0,0 0 0,-1-1 0,2 2 0,-4-2 0,1 1 0,-5-2 0,0 0 0,-2-1 0,-2 0 0,3 1 0,-1 0 0,3 0 0,0 2 0,2 0 0,1 3 0,1-2 0,3 4 0,1-2 0,-1 2 0,0 2 0,-3 1 0,2-3 0,-2 3 0,0-6 0,1 4 0,-3-1 0,1 1 0,-1 0 0,0 0 0,1 1 0,-1 0 0,2 2 0,-5-1 0,2 2 0,-4-3 0,1 1 0,0-2 0,-2 0 0,0 1 0,-1-1 0,-1 3 0,-1-3 0,-2 2 0,2-1 0,-1 1 0,2 0 0,0 1 0,2 0 0,-1-1 0,0 0 0,0-1 0,-2-3 0,2 1 0,-1-2 0,1 0 0,-4-1 0,2-2 0,-1 1 0,0-1 0,0 2 0,-2-2 0,2 2 0,1 0 0,0 1 0,1 2 0,0-1 0,-1 2 0,2-1 0,-1 1 0,-1-2 0,1 2 0,-1-4 0,-2 1 0,3-2 0,-2 1 0,0-2 0,2 2 0,-3-2 0,0-1 0,-1 0 0,1 0 0,2 0 0,0 4 0,0-2 0,1 2 0,-1-1 0,1 1 0,0-1 0,1 3 0,-1-3 0,0 1 0,0 0 0,1 0 0,0 1 0,-2-3 0,1-1 0,-2 0 0,-2-3 0,2 3 0,-2-3 0,2 2 0,-1-1 0,0 1 0,-1-2 0,0 2 0,0-2 0,2 2 0,-3 0 0,4 1 0,-2-1 0,-1-1 0,0 0 0,-1-2 0,-1 1 0,3 1 0,-2 1 0,4 0 0,0 1 0,-2-1 0,1-3 0,-2 1 0,0-1 0,-1-1 0,0 0 0,-1-1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6.xml"/><Relationship Id="rId18" Type="http://schemas.openxmlformats.org/officeDocument/2006/relationships/image" Target="../media/image19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6.png"/><Relationship Id="rId17" Type="http://schemas.openxmlformats.org/officeDocument/2006/relationships/customXml" Target="../ink/ink8.xml"/><Relationship Id="rId2" Type="http://schemas.openxmlformats.org/officeDocument/2006/relationships/image" Target="../media/image13.jpe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15.png"/><Relationship Id="rId19" Type="http://schemas.openxmlformats.org/officeDocument/2006/relationships/customXml" Target="../ink/ink9.xml"/><Relationship Id="rId4" Type="http://schemas.openxmlformats.org/officeDocument/2006/relationships/image" Target="../media/image120.png"/><Relationship Id="rId9" Type="http://schemas.openxmlformats.org/officeDocument/2006/relationships/customXml" Target="../ink/ink4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941A-45E8-FF40-9987-7234244C7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361" y="5888"/>
            <a:ext cx="9786491" cy="1748719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Removable </a:t>
            </a:r>
            <a:r>
              <a:rPr lang="en-US" sz="4800" dirty="0"/>
              <a:t>Partial dentures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1FAAB-55AA-C241-AD70-41EF1E270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213" y="3531204"/>
            <a:ext cx="11371006" cy="174871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Lucida Handwriting" panose="03010101010101010101" pitchFamily="66" charset="77"/>
                <a:cs typeface="Apple Chancery" panose="03020702040506060504" pitchFamily="66" charset="-79"/>
              </a:rPr>
              <a:t>Common errors </a:t>
            </a:r>
            <a:r>
              <a:rPr lang="en-US" sz="2400" dirty="0">
                <a:latin typeface="Lucida Handwriting" panose="03010101010101010101" pitchFamily="66" charset="77"/>
                <a:cs typeface="Apple Chancery" panose="03020702040506060504" pitchFamily="66" charset="-79"/>
              </a:rPr>
              <a:t>in the practice of general dentistry</a:t>
            </a:r>
            <a:endParaRPr lang="en-US" sz="2800" dirty="0">
              <a:latin typeface="Lucida Handwriting" panose="03010101010101010101" pitchFamily="66" charset="77"/>
              <a:cs typeface="Apple Chancery" panose="03020702040506060504" pitchFamily="66" charset="-79"/>
            </a:endParaRPr>
          </a:p>
          <a:p>
            <a:pPr algn="ctr"/>
            <a:r>
              <a:rPr lang="en-US" sz="1600" dirty="0">
                <a:latin typeface="Lucida Handwriting" panose="03010101010101010101" pitchFamily="66" charset="77"/>
                <a:cs typeface="Apple Chancery" panose="03020702040506060504" pitchFamily="66" charset="-79"/>
              </a:rPr>
              <a:t>Linda J. Thornton DDS, MS, FACP</a:t>
            </a:r>
            <a:endParaRPr lang="en-US" sz="2800" dirty="0">
              <a:latin typeface="Lucida Handwriting" panose="03010101010101010101" pitchFamily="66" charset="77"/>
              <a:cs typeface="Apple Chancery" panose="03020702040506060504" pitchFamily="66" charset="-79"/>
            </a:endParaRPr>
          </a:p>
          <a:p>
            <a:endParaRPr lang="en-US" sz="2800" dirty="0">
              <a:latin typeface="Lucida Handwriting" panose="03010101010101010101" pitchFamily="66" charset="77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116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804C-E052-FE4F-B527-D7CAA777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Radiographs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D91AE-0F49-0C46-AF40-AFAD4F05B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7858" y="2010878"/>
            <a:ext cx="4970207" cy="3448595"/>
          </a:xfrm>
        </p:spPr>
        <p:txBody>
          <a:bodyPr/>
          <a:lstStyle/>
          <a:p>
            <a:r>
              <a:rPr lang="en-US" sz="2400" dirty="0"/>
              <a:t>Bitewings and PA’s are </a:t>
            </a:r>
            <a:r>
              <a:rPr lang="en-US" sz="2400" b="1" u="sng" dirty="0"/>
              <a:t>Critical</a:t>
            </a:r>
          </a:p>
          <a:p>
            <a:r>
              <a:rPr lang="en-US" sz="2400" dirty="0" err="1">
                <a:solidFill>
                  <a:srgbClr val="C00000"/>
                </a:solidFill>
              </a:rPr>
              <a:t>Panorex</a:t>
            </a:r>
            <a:r>
              <a:rPr lang="en-US" sz="2400" dirty="0">
                <a:solidFill>
                  <a:srgbClr val="C00000"/>
                </a:solidFill>
              </a:rPr>
              <a:t> ---limited information</a:t>
            </a:r>
          </a:p>
          <a:p>
            <a:r>
              <a:rPr lang="en-US" sz="2400" dirty="0">
                <a:solidFill>
                  <a:srgbClr val="C00000"/>
                </a:solidFill>
              </a:rPr>
              <a:t>Occlusal Analysis </a:t>
            </a:r>
            <a:r>
              <a:rPr lang="en-US" sz="1800" dirty="0">
                <a:solidFill>
                  <a:srgbClr val="C00000"/>
                </a:solidFill>
              </a:rPr>
              <a:t>(often times </a:t>
            </a:r>
            <a:r>
              <a:rPr lang="en-US" sz="1800" b="1" dirty="0">
                <a:solidFill>
                  <a:srgbClr val="C00000"/>
                </a:solidFill>
              </a:rPr>
              <a:t>NOT</a:t>
            </a:r>
            <a:r>
              <a:rPr lang="en-US" sz="1800" dirty="0">
                <a:solidFill>
                  <a:srgbClr val="C00000"/>
                </a:solidFill>
              </a:rPr>
              <a:t> done)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Patient involvement/informed consent</a:t>
            </a:r>
          </a:p>
        </p:txBody>
      </p:sp>
      <p:pic>
        <p:nvPicPr>
          <p:cNvPr id="5" name="Picture 6" descr="Untitled-1a">
            <a:extLst>
              <a:ext uri="{FF2B5EF4-FFF2-40B4-BE49-F238E27FC236}">
                <a16:creationId xmlns:a16="http://schemas.microsoft.com/office/drawing/2014/main" id="{7934A8F5-65FD-BE4E-BB41-A032B3B8EA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8065" y="1987561"/>
            <a:ext cx="4860616" cy="3448594"/>
          </a:xfrm>
          <a:noFill/>
        </p:spPr>
      </p:pic>
    </p:spTree>
    <p:extLst>
      <p:ext uri="{BB962C8B-B14F-4D97-AF65-F5344CB8AC3E}">
        <p14:creationId xmlns:p14="http://schemas.microsoft.com/office/powerpoint/2010/main" val="246300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B083-18BF-2A40-BFF8-5B643A24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391945"/>
            <a:ext cx="9605635" cy="1059305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Preliminary Impressions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605F8-9A78-2744-973E-C1E1038233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Irreversible hydrocolloid (alginate)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Plastic or Metal perforated trays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rgbClr val="FF0000"/>
                </a:solidFill>
              </a:rPr>
              <a:t>Common Errors: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>
                <a:solidFill>
                  <a:srgbClr val="FF0000"/>
                </a:solidFill>
              </a:rPr>
              <a:t>Width of the impression tray is insufficient to cover the RR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Solution:  Use metal perforated trays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Widen the tray with pliers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>
                <a:solidFill>
                  <a:srgbClr val="FF0000"/>
                </a:solidFill>
              </a:rPr>
              <a:t>Under-extended tray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Solution: Proper positioning of patient 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Upright versus Horizontal access</a:t>
            </a:r>
          </a:p>
          <a:p>
            <a:endParaRPr lang="en-US" dirty="0"/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4EED475D-A0DC-2345-A31B-12228E8215C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651996" y="2017713"/>
          <a:ext cx="4168032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737100" imgH="3911600" progId="MSPhotoEd.3">
                  <p:embed/>
                </p:oleObj>
              </mc:Choice>
              <mc:Fallback>
                <p:oleObj name="Photo Editor Photo" r:id="rId2" imgW="4737100" imgH="3911600" progId="MSPhotoEd.3">
                  <p:embed/>
                  <p:pic>
                    <p:nvPicPr>
                      <p:cNvPr id="28678" name="Object 6">
                        <a:extLst>
                          <a:ext uri="{FF2B5EF4-FFF2-40B4-BE49-F238E27FC236}">
                            <a16:creationId xmlns:a16="http://schemas.microsoft.com/office/drawing/2014/main" id="{FB9351C4-D445-3F4B-A2B0-5E1A5D604C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996" y="2017713"/>
                        <a:ext cx="4168032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492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94D950-849E-E541-B3E0-A3788291BD7A}"/>
              </a:ext>
            </a:extLst>
          </p:cNvPr>
          <p:cNvSpPr txBox="1"/>
          <p:nvPr/>
        </p:nvSpPr>
        <p:spPr>
          <a:xfrm>
            <a:off x="1504335" y="364546"/>
            <a:ext cx="704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Planning--</a:t>
            </a:r>
            <a:r>
              <a:rPr lang="en-US" sz="3200" dirty="0">
                <a:latin typeface="Lucida Handwriting" panose="03010101010101010101" pitchFamily="66" charset="77"/>
              </a:rPr>
              <a:t>Surveying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54BAD-70F3-B040-B5B2-8BF705789925}"/>
              </a:ext>
            </a:extLst>
          </p:cNvPr>
          <p:cNvSpPr txBox="1"/>
          <p:nvPr/>
        </p:nvSpPr>
        <p:spPr>
          <a:xfrm>
            <a:off x="1194619" y="1472542"/>
            <a:ext cx="38345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/>
              <a:t>Objective:</a:t>
            </a:r>
          </a:p>
          <a:p>
            <a:pPr>
              <a:buFont typeface="Wingdings" pitchFamily="2" charset="2"/>
              <a:buNone/>
            </a:pPr>
            <a:r>
              <a:rPr lang="en-US" altLang="en-US" sz="2000" dirty="0"/>
              <a:t>To </a:t>
            </a:r>
            <a:r>
              <a:rPr lang="en-US" altLang="en-US" sz="2000" u="sng" dirty="0"/>
              <a:t>locate </a:t>
            </a:r>
            <a:r>
              <a:rPr lang="en-US" altLang="en-US" sz="2000" dirty="0"/>
              <a:t>and evaluate tooth and soft tissue </a:t>
            </a:r>
            <a:r>
              <a:rPr lang="en-US" altLang="en-US" sz="2000" u="sng" dirty="0"/>
              <a:t>undercuts</a:t>
            </a:r>
            <a:r>
              <a:rPr lang="en-US" altLang="en-US" sz="2000" dirty="0"/>
              <a:t> </a:t>
            </a:r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</p:txBody>
      </p:sp>
      <p:pic>
        <p:nvPicPr>
          <p:cNvPr id="9" name="Picture 1029">
            <a:extLst>
              <a:ext uri="{FF2B5EF4-FFF2-40B4-BE49-F238E27FC236}">
                <a16:creationId xmlns:a16="http://schemas.microsoft.com/office/drawing/2014/main" id="{BB34C32B-8AB4-AA4A-8646-86780E71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819647"/>
            <a:ext cx="3525662" cy="24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CE6299ED-BD45-3440-ABD7-B0EFADCD58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59793"/>
              </p:ext>
            </p:extLst>
          </p:nvPr>
        </p:nvGraphicFramePr>
        <p:xfrm>
          <a:off x="8788629" y="1095596"/>
          <a:ext cx="2975668" cy="4131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22700" imgH="5308600" progId="MSPhotoEd.3">
                  <p:embed/>
                </p:oleObj>
              </mc:Choice>
              <mc:Fallback>
                <p:oleObj name="Photo Editor Photo" r:id="rId3" imgW="3822700" imgH="5308600" progId="MSPhotoEd.3">
                  <p:embed/>
                  <p:pic>
                    <p:nvPicPr>
                      <p:cNvPr id="6" name="Object 8">
                        <a:extLst>
                          <a:ext uri="{FF2B5EF4-FFF2-40B4-BE49-F238E27FC236}">
                            <a16:creationId xmlns:a16="http://schemas.microsoft.com/office/drawing/2014/main" id="{F9A036D0-F9F1-EB45-82E5-9717EAA49E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8629" y="1095596"/>
                        <a:ext cx="2975668" cy="41318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1662E9E-04E9-9742-8E60-B8CE68223595}"/>
              </a:ext>
            </a:extLst>
          </p:cNvPr>
          <p:cNvSpPr/>
          <p:nvPr/>
        </p:nvSpPr>
        <p:spPr>
          <a:xfrm>
            <a:off x="5309418" y="3666653"/>
            <a:ext cx="34792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/>
              <a:t>Rationale:</a:t>
            </a:r>
          </a:p>
          <a:p>
            <a:r>
              <a:rPr lang="en-US" altLang="en-US" sz="2000" dirty="0"/>
              <a:t>To </a:t>
            </a:r>
            <a:r>
              <a:rPr lang="en-US" altLang="en-US" sz="2000" u="sng" dirty="0"/>
              <a:t>select a POI  </a:t>
            </a:r>
            <a:r>
              <a:rPr lang="en-US" altLang="en-US" sz="2000" dirty="0"/>
              <a:t>that encounters the least amount of tooth/tissue interference with balanced retention</a:t>
            </a:r>
          </a:p>
        </p:txBody>
      </p:sp>
    </p:spTree>
    <p:extLst>
      <p:ext uri="{BB962C8B-B14F-4D97-AF65-F5344CB8AC3E}">
        <p14:creationId xmlns:p14="http://schemas.microsoft.com/office/powerpoint/2010/main" val="248646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F9E930-76B0-674B-B45B-E51098034421}"/>
              </a:ext>
            </a:extLst>
          </p:cNvPr>
          <p:cNvSpPr txBox="1"/>
          <p:nvPr/>
        </p:nvSpPr>
        <p:spPr>
          <a:xfrm>
            <a:off x="1593082" y="163551"/>
            <a:ext cx="9065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Planning--</a:t>
            </a:r>
            <a:r>
              <a:rPr lang="en-US" sz="3200" dirty="0">
                <a:latin typeface="Lucida Handwriting" panose="03010101010101010101" pitchFamily="66" charset="77"/>
              </a:rPr>
              <a:t>Surveying</a:t>
            </a:r>
            <a:br>
              <a:rPr lang="en-US" dirty="0"/>
            </a:br>
            <a:r>
              <a:rPr lang="en-US" sz="2800" b="1" dirty="0">
                <a:solidFill>
                  <a:srgbClr val="C00000"/>
                </a:solidFill>
              </a:rPr>
              <a:t>Common Errors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13425-C3A3-8545-A9F2-0643CB86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06" y="1487787"/>
            <a:ext cx="3098475" cy="42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E30B75-20AB-8E40-B6E3-FE3C532F7228}"/>
                  </a:ext>
                </a:extLst>
              </p14:cNvPr>
              <p14:cNvContentPartPr/>
              <p14:nvPr/>
            </p14:nvContentPartPr>
            <p14:xfrm>
              <a:off x="6804825" y="1493547"/>
              <a:ext cx="3856320" cy="3499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E30B75-20AB-8E40-B6E3-FE3C532F72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5825" y="1484547"/>
                <a:ext cx="3873960" cy="351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5E6154-EF08-FE45-B8DB-CD5B8AFC4EA2}"/>
                  </a:ext>
                </a:extLst>
              </p14:cNvPr>
              <p14:cNvContentPartPr/>
              <p14:nvPr/>
            </p14:nvContentPartPr>
            <p14:xfrm>
              <a:off x="8421585" y="1333707"/>
              <a:ext cx="1394640" cy="605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65E6154-EF08-FE45-B8DB-CD5B8AFC4E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12585" y="1325067"/>
                <a:ext cx="1412280" cy="6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D496E79-A74A-F148-BA4F-EED63834BA02}"/>
                  </a:ext>
                </a:extLst>
              </p14:cNvPr>
              <p14:cNvContentPartPr/>
              <p14:nvPr/>
            </p14:nvContentPartPr>
            <p14:xfrm>
              <a:off x="9384945" y="1487787"/>
              <a:ext cx="1540440" cy="1704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D496E79-A74A-F148-BA4F-EED63834BA0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75945" y="1479147"/>
                <a:ext cx="1558080" cy="172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BFD2A6A-EBF1-D540-8650-6F23D7F831A7}"/>
                  </a:ext>
                </a:extLst>
              </p14:cNvPr>
              <p14:cNvContentPartPr/>
              <p14:nvPr/>
            </p14:nvContentPartPr>
            <p14:xfrm>
              <a:off x="8106225" y="2846427"/>
              <a:ext cx="178200" cy="198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BFD2A6A-EBF1-D540-8650-6F23D7F831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7225" y="2837427"/>
                <a:ext cx="1958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B3BA98-6A08-914A-8DBE-9FA7F65B2111}"/>
                  </a:ext>
                </a:extLst>
              </p14:cNvPr>
              <p14:cNvContentPartPr/>
              <p14:nvPr/>
            </p14:nvContentPartPr>
            <p14:xfrm>
              <a:off x="9229065" y="2787747"/>
              <a:ext cx="273960" cy="241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B3BA98-6A08-914A-8DBE-9FA7F65B21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20425" y="2778747"/>
                <a:ext cx="2916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5A3E121-24BB-394A-8411-7B63372AF0B1}"/>
                  </a:ext>
                </a:extLst>
              </p14:cNvPr>
              <p14:cNvContentPartPr/>
              <p14:nvPr/>
            </p14:nvContentPartPr>
            <p14:xfrm>
              <a:off x="7577745" y="2506947"/>
              <a:ext cx="878400" cy="390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5A3E121-24BB-394A-8411-7B63372AF0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9105" y="2498307"/>
                <a:ext cx="8960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A7E3AE1-9243-6043-B1FE-5CFB49F4BFD7}"/>
                  </a:ext>
                </a:extLst>
              </p14:cNvPr>
              <p14:cNvContentPartPr/>
              <p14:nvPr/>
            </p14:nvContentPartPr>
            <p14:xfrm>
              <a:off x="9268665" y="2477067"/>
              <a:ext cx="829080" cy="293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A7E3AE1-9243-6043-B1FE-5CFB49F4BFD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259665" y="2468427"/>
                <a:ext cx="84672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998444-17F8-2B48-93CF-BE1D966900EE}"/>
                  </a:ext>
                </a:extLst>
              </p14:cNvPr>
              <p14:cNvContentPartPr/>
              <p14:nvPr/>
            </p14:nvContentPartPr>
            <p14:xfrm>
              <a:off x="8545785" y="3273027"/>
              <a:ext cx="493920" cy="579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998444-17F8-2B48-93CF-BE1D966900E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536785" y="3264027"/>
                <a:ext cx="511560" cy="59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246B86-5623-664E-875C-F7902558ABA1}"/>
                  </a:ext>
                </a:extLst>
              </p14:cNvPr>
              <p14:cNvContentPartPr/>
              <p14:nvPr/>
            </p14:nvContentPartPr>
            <p14:xfrm>
              <a:off x="8340945" y="4171947"/>
              <a:ext cx="1505520" cy="427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246B86-5623-664E-875C-F7902558ABA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332305" y="4162947"/>
                <a:ext cx="15231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5FDDFA-9F40-1746-B1AC-5352BA54CB31}"/>
                  </a:ext>
                </a:extLst>
              </p14:cNvPr>
              <p14:cNvContentPartPr/>
              <p14:nvPr/>
            </p14:nvContentPartPr>
            <p14:xfrm>
              <a:off x="1071465" y="548907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5FDDFA-9F40-1746-B1AC-5352BA54CB3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62465" y="53990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F24A61C-9E45-984A-A31A-A97E6090253B}"/>
                  </a:ext>
                </a:extLst>
              </p14:cNvPr>
              <p14:cNvContentPartPr/>
              <p14:nvPr/>
            </p14:nvContentPartPr>
            <p14:xfrm>
              <a:off x="1072185" y="516867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F24A61C-9E45-984A-A31A-A97E609025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63185" y="50822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040A87D-3CEE-0C49-9050-DF32FADCC69C}"/>
              </a:ext>
            </a:extLst>
          </p:cNvPr>
          <p:cNvSpPr txBox="1"/>
          <p:nvPr/>
        </p:nvSpPr>
        <p:spPr>
          <a:xfrm>
            <a:off x="6238568" y="5010747"/>
            <a:ext cx="4999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Most students and general dentists don’t like to use them      “Eyeballing” is Not an option</a:t>
            </a:r>
          </a:p>
        </p:txBody>
      </p:sp>
    </p:spTree>
    <p:extLst>
      <p:ext uri="{BB962C8B-B14F-4D97-AF65-F5344CB8AC3E}">
        <p14:creationId xmlns:p14="http://schemas.microsoft.com/office/powerpoint/2010/main" val="327194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CBAB-551E-5643-9D40-C6380D8B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406693"/>
            <a:ext cx="9605635" cy="1059305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Developing the </a:t>
            </a:r>
            <a:r>
              <a:rPr lang="en-US" dirty="0">
                <a:solidFill>
                  <a:srgbClr val="0070C0"/>
                </a:solidFill>
                <a:latin typeface="Lucida Handwriting" panose="03010101010101010101" pitchFamily="66" charset="77"/>
              </a:rPr>
              <a:t>“blue print”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30AE4-7063-B948-B1D9-DF3BCA6F52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Final product of treatment planning</a:t>
            </a:r>
          </a:p>
          <a:p>
            <a:r>
              <a:rPr lang="en-US" sz="2400" dirty="0"/>
              <a:t>Reference to be used chair-side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Common Error: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Most students and general dentists do not use the blue print as a guide during tooth preparation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B80BC0BD-5741-7E45-856D-C47D41CD20E9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6911132"/>
              </p:ext>
            </p:extLst>
          </p:nvPr>
        </p:nvGraphicFramePr>
        <p:xfrm>
          <a:off x="7093974" y="2017713"/>
          <a:ext cx="2743200" cy="3585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676900" imgH="9525000" progId="MSPhotoEd.3">
                  <p:embed/>
                </p:oleObj>
              </mc:Choice>
              <mc:Fallback>
                <p:oleObj name="Photo Editor Photo" r:id="rId2" imgW="5676900" imgH="9525000" progId="MSPhotoEd.3">
                  <p:embed/>
                  <p:pic>
                    <p:nvPicPr>
                      <p:cNvPr id="76805" name="Object 5">
                        <a:extLst>
                          <a:ext uri="{FF2B5EF4-FFF2-40B4-BE49-F238E27FC236}">
                            <a16:creationId xmlns:a16="http://schemas.microsoft.com/office/drawing/2014/main" id="{D3A43EFA-A175-7B45-917D-6229E16818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3974" y="2017713"/>
                        <a:ext cx="2743200" cy="3585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8160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ACB2-4CC1-654D-B623-C316ABE8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98047"/>
            <a:ext cx="9603275" cy="714549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RPD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FFBB-7C23-BD41-B954-25127FBDA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400" dirty="0"/>
              <a:t>60% </a:t>
            </a:r>
            <a:r>
              <a:rPr lang="en-US" altLang="en-US" sz="2400" b="1" dirty="0"/>
              <a:t>understanding</a:t>
            </a:r>
            <a:r>
              <a:rPr lang="en-US" altLang="en-US" sz="2400" dirty="0"/>
              <a:t> the basic principles</a:t>
            </a:r>
          </a:p>
          <a:p>
            <a:r>
              <a:rPr lang="en-US" altLang="en-US" sz="2400" dirty="0"/>
              <a:t>40% </a:t>
            </a:r>
            <a:r>
              <a:rPr lang="en-US" altLang="en-US" sz="2400" b="1" dirty="0"/>
              <a:t>assessing</a:t>
            </a:r>
            <a:r>
              <a:rPr lang="en-US" altLang="en-US" sz="2400" dirty="0"/>
              <a:t> the case and applying the basic principles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Common Errors:</a:t>
            </a:r>
          </a:p>
          <a:p>
            <a:pPr lvl="1"/>
            <a:r>
              <a:rPr lang="en-US" altLang="en-US" sz="2000" dirty="0"/>
              <a:t>Failure to </a:t>
            </a:r>
            <a:r>
              <a:rPr lang="en-US" altLang="en-US" sz="2000" b="1" dirty="0"/>
              <a:t>THINK</a:t>
            </a:r>
            <a:r>
              <a:rPr lang="en-US" altLang="en-US" sz="2000" dirty="0"/>
              <a:t> about what you need </a:t>
            </a:r>
            <a:r>
              <a:rPr lang="en-US" altLang="en-US" sz="2000" b="1" dirty="0"/>
              <a:t>BEFORE</a:t>
            </a:r>
            <a:r>
              <a:rPr lang="en-US" altLang="en-US" sz="2000" dirty="0"/>
              <a:t> you develop the design</a:t>
            </a:r>
          </a:p>
          <a:p>
            <a:pPr lvl="2"/>
            <a:r>
              <a:rPr lang="en-US" altLang="en-US" sz="1800" dirty="0"/>
              <a:t>Kennedy Classification</a:t>
            </a:r>
          </a:p>
          <a:p>
            <a:pPr lvl="2"/>
            <a:r>
              <a:rPr lang="en-US" altLang="en-US" sz="1800" dirty="0"/>
              <a:t>Biomechanics</a:t>
            </a:r>
          </a:p>
          <a:p>
            <a:pPr lvl="3"/>
            <a:r>
              <a:rPr lang="en-US" altLang="en-US" sz="1600" dirty="0"/>
              <a:t>Where is the fulcrum line?  (movement)</a:t>
            </a:r>
          </a:p>
          <a:p>
            <a:pPr lvl="3"/>
            <a:r>
              <a:rPr lang="en-US" altLang="en-US" sz="1600" dirty="0"/>
              <a:t>Balanced retention on both sides of the arch</a:t>
            </a:r>
          </a:p>
          <a:p>
            <a:pPr lvl="3"/>
            <a:endParaRPr lang="en-US" altLang="en-US" dirty="0"/>
          </a:p>
          <a:p>
            <a:pPr lvl="2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9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BD0F8C-70E5-1E48-A113-EF8BB224F380}"/>
              </a:ext>
            </a:extLst>
          </p:cNvPr>
          <p:cNvSpPr txBox="1"/>
          <p:nvPr/>
        </p:nvSpPr>
        <p:spPr>
          <a:xfrm>
            <a:off x="1106129" y="471951"/>
            <a:ext cx="94242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sz="3200" dirty="0">
                <a:latin typeface="Lucida Handwriting" panose="03010101010101010101" pitchFamily="66" charset="77"/>
              </a:rPr>
              <a:t>RPD Design</a:t>
            </a:r>
            <a:br>
              <a:rPr lang="en-US" dirty="0">
                <a:latin typeface="Lucida Handwriting" panose="03010101010101010101" pitchFamily="66" charset="77"/>
              </a:rPr>
            </a:br>
            <a:r>
              <a:rPr lang="en-US" dirty="0">
                <a:latin typeface="Lucida Handwriting" panose="03010101010101010101" pitchFamily="66" charset="77"/>
              </a:rPr>
              <a:t>BIOMECHANICS—CENTERs OF ROTATION FOR METAL FRAMEWORK</a:t>
            </a:r>
            <a:endParaRPr lang="en-US" dirty="0"/>
          </a:p>
        </p:txBody>
      </p:sp>
      <p:pic>
        <p:nvPicPr>
          <p:cNvPr id="3" name="Picture 5" descr="Untitled-4">
            <a:extLst>
              <a:ext uri="{FF2B5EF4-FFF2-40B4-BE49-F238E27FC236}">
                <a16:creationId xmlns:a16="http://schemas.microsoft.com/office/drawing/2014/main" id="{467DDE27-DE06-5041-B97A-97843482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2" y="1527175"/>
            <a:ext cx="3215148" cy="314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Untitled-5">
            <a:extLst>
              <a:ext uri="{FF2B5EF4-FFF2-40B4-BE49-F238E27FC236}">
                <a16:creationId xmlns:a16="http://schemas.microsoft.com/office/drawing/2014/main" id="{3EEDB31F-276B-7843-8B4E-A4D5E95C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38" y="1333725"/>
            <a:ext cx="3886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Untitled-6">
            <a:extLst>
              <a:ext uri="{FF2B5EF4-FFF2-40B4-BE49-F238E27FC236}">
                <a16:creationId xmlns:a16="http://schemas.microsoft.com/office/drawing/2014/main" id="{EA6E5CF3-83C6-0848-937B-FAC034C59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86" y="1479775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017F27-F6B6-3047-A2DF-69D06EE88C68}"/>
              </a:ext>
            </a:extLst>
          </p:cNvPr>
          <p:cNvSpPr txBox="1"/>
          <p:nvPr/>
        </p:nvSpPr>
        <p:spPr>
          <a:xfrm>
            <a:off x="1489587" y="4867477"/>
            <a:ext cx="90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Knowledge of the affects of movement due to location of fulcrum line, longitudinal and vertical axes.</a:t>
            </a:r>
          </a:p>
        </p:txBody>
      </p:sp>
    </p:spTree>
    <p:extLst>
      <p:ext uri="{BB962C8B-B14F-4D97-AF65-F5344CB8AC3E}">
        <p14:creationId xmlns:p14="http://schemas.microsoft.com/office/powerpoint/2010/main" val="56283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9A1E8-1ADC-864B-892D-284E78AA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331" y="868874"/>
            <a:ext cx="9605635" cy="1059305"/>
          </a:xfrm>
        </p:spPr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Class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2AB77-6045-3547-B68C-6234A2E0E7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800" dirty="0"/>
              <a:t>Name the Kennedy classification?</a:t>
            </a:r>
          </a:p>
          <a:p>
            <a:r>
              <a:rPr lang="en-US" altLang="en-US" sz="2800" dirty="0"/>
              <a:t>If the diagonal line (in illustration) represents the  fulcrum line, </a:t>
            </a:r>
          </a:p>
          <a:p>
            <a:pPr lvl="1"/>
            <a:r>
              <a:rPr lang="en-US" altLang="en-US" sz="2400" dirty="0"/>
              <a:t>where is the </a:t>
            </a:r>
            <a:r>
              <a:rPr lang="en-US" altLang="en-US" sz="2400" dirty="0">
                <a:solidFill>
                  <a:srgbClr val="C00000"/>
                </a:solidFill>
              </a:rPr>
              <a:t>indirect retainer</a:t>
            </a:r>
            <a:r>
              <a:rPr lang="en-US" altLang="en-US" sz="2400" dirty="0"/>
              <a:t>?</a:t>
            </a:r>
          </a:p>
          <a:p>
            <a:endParaRPr lang="en-US" dirty="0"/>
          </a:p>
        </p:txBody>
      </p:sp>
      <p:pic>
        <p:nvPicPr>
          <p:cNvPr id="6" name="Picture 6" descr="Untitled-8a">
            <a:extLst>
              <a:ext uri="{FF2B5EF4-FFF2-40B4-BE49-F238E27FC236}">
                <a16:creationId xmlns:a16="http://schemas.microsoft.com/office/drawing/2014/main" id="{EAF6FC3C-EDE2-BD4A-85E2-37D8971F94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7" y="1967527"/>
            <a:ext cx="3848267" cy="349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259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8AE2-2299-E643-826E-D689F499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Class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472BA-A296-5747-9D98-7FDD342C5F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800" dirty="0"/>
              <a:t>Name the Kennedy classification?</a:t>
            </a:r>
          </a:p>
          <a:p>
            <a:r>
              <a:rPr lang="en-US" altLang="en-US" sz="2800" dirty="0"/>
              <a:t>Find the fulcrum line</a:t>
            </a:r>
          </a:p>
          <a:p>
            <a:r>
              <a:rPr lang="en-US" altLang="en-US" sz="2800" dirty="0"/>
              <a:t>How many </a:t>
            </a:r>
            <a:r>
              <a:rPr lang="en-US" altLang="en-US" sz="2800" dirty="0">
                <a:solidFill>
                  <a:srgbClr val="C00000"/>
                </a:solidFill>
              </a:rPr>
              <a:t>indirect retainers?</a:t>
            </a:r>
          </a:p>
          <a:p>
            <a:endParaRPr lang="en-US" dirty="0"/>
          </a:p>
        </p:txBody>
      </p:sp>
      <p:pic>
        <p:nvPicPr>
          <p:cNvPr id="5" name="Picture 5" descr="Untitled-4">
            <a:extLst>
              <a:ext uri="{FF2B5EF4-FFF2-40B4-BE49-F238E27FC236}">
                <a16:creationId xmlns:a16="http://schemas.microsoft.com/office/drawing/2014/main" id="{BFBD9130-98BB-B245-A20D-D35A2B2587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58814"/>
            <a:ext cx="4524908" cy="344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329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8EFD-4FA2-EC49-B07B-62646AE14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Class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D6D53-12A2-B54A-AF21-92EB9531F8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800" dirty="0"/>
              <a:t>Name the Kennedy classification?</a:t>
            </a:r>
          </a:p>
          <a:p>
            <a:r>
              <a:rPr lang="en-US" altLang="en-US" sz="2800" dirty="0"/>
              <a:t>How many </a:t>
            </a:r>
            <a:r>
              <a:rPr lang="en-US" altLang="en-US" sz="2800" dirty="0">
                <a:solidFill>
                  <a:srgbClr val="C00000"/>
                </a:solidFill>
              </a:rPr>
              <a:t>direct retainers?</a:t>
            </a:r>
          </a:p>
          <a:p>
            <a:endParaRPr lang="en-US" dirty="0"/>
          </a:p>
        </p:txBody>
      </p:sp>
      <p:pic>
        <p:nvPicPr>
          <p:cNvPr id="5" name="Picture 5" descr="Untitled-7">
            <a:extLst>
              <a:ext uri="{FF2B5EF4-FFF2-40B4-BE49-F238E27FC236}">
                <a16:creationId xmlns:a16="http://schemas.microsoft.com/office/drawing/2014/main" id="{08C6EDED-8A7A-294C-90A3-F89939DA72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755" y="2010878"/>
            <a:ext cx="3756248" cy="361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92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BC3800-33E5-1041-9B3E-603B7F8A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Lucida Handwriting" panose="03010101010101010101" pitchFamily="66" charset="77"/>
              </a:rPr>
              <a:t>Removeable Partial Dentures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BA1DCC-EE04-A042-900B-1BCB6AC6A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Presentation</a:t>
            </a:r>
          </a:p>
          <a:p>
            <a:r>
              <a:rPr lang="en-US" sz="2800" dirty="0"/>
              <a:t>“What if” Scenarios/Discussion Period</a:t>
            </a:r>
          </a:p>
          <a:p>
            <a:r>
              <a:rPr lang="en-US" sz="2800" dirty="0"/>
              <a:t>Dentistry in Action (Video)</a:t>
            </a:r>
          </a:p>
          <a:p>
            <a:r>
              <a:rPr lang="en-US" sz="2800" dirty="0"/>
              <a:t> Interactive Feedback</a:t>
            </a:r>
            <a:r>
              <a:rPr lang="en-US" sz="2800"/>
              <a:t>/Discussion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9564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CFC78-B675-BC40-B102-4D8EE55F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Class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CA65D-8832-9D41-B85E-5DE55B5438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800" dirty="0"/>
              <a:t>Name the Kennedy classification?</a:t>
            </a:r>
          </a:p>
          <a:p>
            <a:r>
              <a:rPr lang="en-US" altLang="en-US" sz="2800" dirty="0"/>
              <a:t>How many </a:t>
            </a:r>
            <a:r>
              <a:rPr lang="en-US" altLang="en-US" sz="2800" dirty="0">
                <a:solidFill>
                  <a:srgbClr val="C00000"/>
                </a:solidFill>
              </a:rPr>
              <a:t>indirect retainers?</a:t>
            </a:r>
          </a:p>
          <a:p>
            <a:endParaRPr lang="en-US" dirty="0"/>
          </a:p>
        </p:txBody>
      </p:sp>
      <p:pic>
        <p:nvPicPr>
          <p:cNvPr id="5" name="Picture 5" descr="Untitled-6">
            <a:extLst>
              <a:ext uri="{FF2B5EF4-FFF2-40B4-BE49-F238E27FC236}">
                <a16:creationId xmlns:a16="http://schemas.microsoft.com/office/drawing/2014/main" id="{C903C31D-89EA-B24E-9D6A-A4961C1CB3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23" y="1898004"/>
            <a:ext cx="3905638" cy="344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75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8136-29AD-7448-BF44-362C4659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421441"/>
            <a:ext cx="9605635" cy="1059305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  <a:cs typeface="Times New Roman" panose="02020603050405020304" pitchFamily="18" charset="0"/>
              </a:rPr>
              <a:t>Use </a:t>
            </a:r>
            <a:r>
              <a:rPr lang="en-US" sz="2800" dirty="0">
                <a:solidFill>
                  <a:srgbClr val="0070C0"/>
                </a:solidFill>
                <a:latin typeface="Lucida Handwriting" panose="03010101010101010101" pitchFamily="66" charset="77"/>
                <a:cs typeface="Times New Roman" panose="02020603050405020304" pitchFamily="18" charset="0"/>
              </a:rPr>
              <a:t>“Blueprint” </a:t>
            </a:r>
            <a:r>
              <a:rPr lang="en-US" sz="2800" dirty="0">
                <a:latin typeface="Lucida Handwriting" panose="03010101010101010101" pitchFamily="66" charset="77"/>
                <a:cs typeface="Times New Roman" panose="02020603050405020304" pitchFamily="18" charset="0"/>
              </a:rPr>
              <a:t>Chair-side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1910B-E1B7-4240-80D6-8493682014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COMMON ERRORS:</a:t>
            </a:r>
          </a:p>
          <a:p>
            <a:r>
              <a:rPr lang="en-US" dirty="0"/>
              <a:t>Explain to the patient the tooth preparation required</a:t>
            </a:r>
          </a:p>
          <a:p>
            <a:r>
              <a:rPr lang="en-US" dirty="0"/>
              <a:t>Local anesthetic may/may not be indicated</a:t>
            </a:r>
          </a:p>
          <a:p>
            <a:r>
              <a:rPr lang="en-US" dirty="0"/>
              <a:t>Tooth preparation with </a:t>
            </a:r>
            <a:r>
              <a:rPr lang="en-US" b="1" dirty="0"/>
              <a:t>WITH</a:t>
            </a:r>
            <a:r>
              <a:rPr lang="en-US" dirty="0"/>
              <a:t> water</a:t>
            </a:r>
          </a:p>
          <a:p>
            <a:r>
              <a:rPr lang="en-US" dirty="0"/>
              <a:t>Drilling should be </a:t>
            </a:r>
            <a:r>
              <a:rPr lang="en-US" b="1" u="sng" dirty="0"/>
              <a:t>intermittent</a:t>
            </a:r>
            <a:r>
              <a:rPr lang="en-US" dirty="0"/>
              <a:t> (unlike crown and bridge tooth preparation)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3719DF94-6A75-4C49-A0D3-5686F15B31AC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7805787"/>
              </p:ext>
            </p:extLst>
          </p:nvPr>
        </p:nvGraphicFramePr>
        <p:xfrm>
          <a:off x="7710386" y="2017713"/>
          <a:ext cx="2051253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676900" imgH="9525000" progId="MSPhotoEd.3">
                  <p:embed/>
                </p:oleObj>
              </mc:Choice>
              <mc:Fallback>
                <p:oleObj name="Photo Editor Photo" r:id="rId2" imgW="5676900" imgH="9525000" progId="MSPhotoEd.3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B80BC0BD-5741-7E45-856D-C47D41CD20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0386" y="2017713"/>
                        <a:ext cx="2051253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773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1B98-51AE-5441-A691-322E4C4530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3729" y="303213"/>
            <a:ext cx="9604375" cy="1049337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Tooth Preparation—</a:t>
            </a:r>
            <a:r>
              <a:rPr lang="en-US" sz="2000" dirty="0">
                <a:latin typeface="Lucida Handwriting" panose="03010101010101010101" pitchFamily="66" charset="77"/>
              </a:rPr>
              <a:t>Remember Biomechanics---center of rotation for abutment tooth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1538191-4AE7-6B4E-AEC3-D4DD4344FB4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91" y="1109320"/>
            <a:ext cx="2546558" cy="416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428D07C-0E6F-6144-BACE-07DA6DAC6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052" y="1109320"/>
            <a:ext cx="3763359" cy="41647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721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A6BA-FA81-E442-99D0-D4DE53D609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6105" y="207963"/>
            <a:ext cx="10124662" cy="1060450"/>
          </a:xfrm>
        </p:spPr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Tooth Preparation---</a:t>
            </a:r>
            <a:r>
              <a:rPr lang="en-US" sz="2400" dirty="0">
                <a:latin typeface="Lucida Handwriting" panose="03010101010101010101" pitchFamily="66" charset="77"/>
              </a:rPr>
              <a:t>Guide plane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798D5-CA1E-7641-A63D-7B257C790CE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6104" y="1537685"/>
            <a:ext cx="5009322" cy="37300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Common Errors:</a:t>
            </a:r>
          </a:p>
          <a:p>
            <a:r>
              <a:rPr lang="en-US" sz="4000" dirty="0"/>
              <a:t>Develop Guide plane </a:t>
            </a:r>
            <a:r>
              <a:rPr lang="en-US" sz="4000" dirty="0">
                <a:solidFill>
                  <a:srgbClr val="C00000"/>
                </a:solidFill>
              </a:rPr>
              <a:t>FIRST</a:t>
            </a:r>
            <a:r>
              <a:rPr lang="en-US" sz="4000" dirty="0"/>
              <a:t> not the rest seat</a:t>
            </a:r>
          </a:p>
          <a:p>
            <a:r>
              <a:rPr lang="en-US" sz="4000" dirty="0"/>
              <a:t>Use multi-fluted finishing burs</a:t>
            </a:r>
          </a:p>
          <a:p>
            <a:pPr lvl="1"/>
            <a:r>
              <a:rPr lang="en-US" sz="4000" dirty="0"/>
              <a:t>Rationale:  </a:t>
            </a:r>
          </a:p>
          <a:p>
            <a:pPr lvl="2"/>
            <a:r>
              <a:rPr lang="en-US" sz="4000" dirty="0"/>
              <a:t>Minimal enamel removal</a:t>
            </a:r>
          </a:p>
          <a:p>
            <a:pPr lvl="2"/>
            <a:r>
              <a:rPr lang="en-US" sz="4000" dirty="0"/>
              <a:t>Leaves a polished surface</a:t>
            </a:r>
          </a:p>
          <a:p>
            <a:pPr lvl="2"/>
            <a:r>
              <a:rPr lang="en-US" sz="4000" dirty="0"/>
              <a:t>Much better than diamond bur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24421742-0099-4840-8CED-74876834ED5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244" y="1110199"/>
            <a:ext cx="3942522" cy="49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16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388C-3F24-324D-BFB7-4B573F94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331" y="339222"/>
            <a:ext cx="9605635" cy="105930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Tooth Preparation---</a:t>
            </a:r>
            <a:r>
              <a:rPr lang="en-US" sz="1800" dirty="0">
                <a:latin typeface="Lucida Handwriting" panose="03010101010101010101" pitchFamily="66" charset="77"/>
              </a:rPr>
              <a:t>Where should I place the guide plane?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649F7-CA99-BB4D-BA08-7FB306DC46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Next to edentulous area</a:t>
            </a:r>
          </a:p>
          <a:p>
            <a:r>
              <a:rPr lang="en-US" sz="2400" dirty="0"/>
              <a:t>Width depends upon size of tooth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A791AD-2496-1F4C-94D0-E953FC84EC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5703" y="1871961"/>
            <a:ext cx="2787372" cy="35874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615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E4599-E8B3-2D49-8C6A-38D4F502D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>
                <a:latin typeface="Lucida Handwriting" panose="03010101010101010101" pitchFamily="66" charset="77"/>
              </a:rPr>
              <a:t>Why do I Need Rest Seat Preparations?</a:t>
            </a:r>
            <a:endParaRPr lang="en-US" sz="2800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76562-EF17-7F42-A7EF-9E0D8DE4F6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Must be prepared on abutment teeth requiring a metal rest</a:t>
            </a:r>
          </a:p>
          <a:p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9D98614-AB55-7C43-B38C-F3C3056B70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7648" y="2017713"/>
            <a:ext cx="4076728" cy="344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786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E6D9-9A54-DC48-A926-ACCD3F7859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6593" y="155939"/>
            <a:ext cx="9607550" cy="1055687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RPD Design</a:t>
            </a:r>
            <a:br>
              <a:rPr lang="en-US" sz="2700" dirty="0">
                <a:latin typeface="Lucida Handwriting" panose="03010101010101010101" pitchFamily="66" charset="77"/>
              </a:rPr>
            </a:br>
            <a:r>
              <a:rPr lang="en-US" sz="1800" dirty="0">
                <a:latin typeface="Lucida Handwriting" panose="03010101010101010101" pitchFamily="66" charset="77"/>
              </a:rPr>
              <a:t>Where should I place the rest seat?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CB37B-492E-D54C-9A88-4104D2F5B79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96405" y="1016417"/>
            <a:ext cx="4158328" cy="801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   Distal Rest Seat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A41C13-B905-5F40-9134-7FD8126F0B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75025" y="886855"/>
            <a:ext cx="3092248" cy="803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    Mesial Rest Seat</a:t>
            </a:r>
          </a:p>
        </p:txBody>
      </p:sp>
      <p:pic>
        <p:nvPicPr>
          <p:cNvPr id="8" name="Picture 5" descr="Untitled-10">
            <a:extLst>
              <a:ext uri="{FF2B5EF4-FFF2-40B4-BE49-F238E27FC236}">
                <a16:creationId xmlns:a16="http://schemas.microsoft.com/office/drawing/2014/main" id="{6D3C0E5D-AC37-4B46-9471-DDE28CEA480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05" y="1466321"/>
            <a:ext cx="3023427" cy="228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Untitled-11">
            <a:extLst>
              <a:ext uri="{FF2B5EF4-FFF2-40B4-BE49-F238E27FC236}">
                <a16:creationId xmlns:a16="http://schemas.microsoft.com/office/drawing/2014/main" id="{76987245-3B54-9047-867B-9B9D92B23CA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17" y="1417770"/>
            <a:ext cx="3323851" cy="228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Untitled-13">
            <a:extLst>
              <a:ext uri="{FF2B5EF4-FFF2-40B4-BE49-F238E27FC236}">
                <a16:creationId xmlns:a16="http://schemas.microsoft.com/office/drawing/2014/main" id="{E1E0E1E5-169C-1B44-B7E2-8AF392504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31" y="3457958"/>
            <a:ext cx="5752910" cy="228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849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D249D-E811-2C41-BAFD-0216AB4E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421441"/>
            <a:ext cx="9605635" cy="1059305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Tooth Preparation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0E4E4-25C6-AB44-B360-5B5857DCE3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Use #6 followed by #8 round bur</a:t>
            </a:r>
            <a:r>
              <a:rPr lang="en-US" altLang="en-US" sz="2400" dirty="0"/>
              <a:t> </a:t>
            </a:r>
            <a:r>
              <a:rPr lang="en-US" altLang="en-US" sz="1800" dirty="0"/>
              <a:t>(high speed—intermittent drilling)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½ the depth of the bur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Divergent axial walls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Deep portion ONLY in center (remaining portion of preparation is 1-1.5mm)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C00000"/>
                </a:solidFill>
              </a:rPr>
              <a:t>Common error: insufficient tooth preparation</a:t>
            </a:r>
          </a:p>
          <a:p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625AF7E-8F45-7A46-BF03-B9865E4937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2" y="2201863"/>
            <a:ext cx="45847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057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DBC06-910C-2746-B2E6-913A03AA8F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415" y="317500"/>
            <a:ext cx="9605962" cy="1060450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Lucida Handwriting" panose="03010101010101010101" pitchFamily="66" charset="77"/>
              </a:rPr>
              <a:t>Treatment Planning—</a:t>
            </a:r>
            <a:r>
              <a:rPr lang="en-US" sz="3600" dirty="0">
                <a:latin typeface="Lucida Handwriting" panose="03010101010101010101" pitchFamily="66" charset="77"/>
              </a:rPr>
              <a:t>RPD Design</a:t>
            </a:r>
            <a:br>
              <a:rPr lang="en-US" dirty="0">
                <a:latin typeface="Lucida Handwriting" panose="03010101010101010101" pitchFamily="66" charset="77"/>
              </a:rPr>
            </a:br>
            <a:r>
              <a:rPr lang="en-US" sz="1800" dirty="0">
                <a:latin typeface="Lucida Handwriting" panose="03010101010101010101" pitchFamily="66" charset="77"/>
              </a:rPr>
              <a:t>What type of rest seat should I use?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8145A-DE09-D347-9E2C-38311A9D53E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53613" y="1704975"/>
            <a:ext cx="3035300" cy="3448050"/>
          </a:xfrm>
        </p:spPr>
        <p:txBody>
          <a:bodyPr/>
          <a:lstStyle/>
          <a:p>
            <a:r>
              <a:rPr lang="en-US" dirty="0"/>
              <a:t>Occlusal</a:t>
            </a:r>
          </a:p>
          <a:p>
            <a:r>
              <a:rPr lang="en-US" dirty="0"/>
              <a:t>Cingulum vs Straight Ledge</a:t>
            </a:r>
          </a:p>
          <a:p>
            <a:r>
              <a:rPr lang="en-US" dirty="0"/>
              <a:t>Incisal </a:t>
            </a:r>
            <a:r>
              <a:rPr lang="en-US" sz="1400" dirty="0"/>
              <a:t>(not used that often)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95C0C29-0619-BE43-A4B7-B83E098ADDB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5055" y="2256503"/>
            <a:ext cx="4005396" cy="23804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C21AC9B-E208-824C-BA3D-C0A36591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55" y="1419451"/>
            <a:ext cx="3568700" cy="395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67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E5C7-26A4-8345-8C68-7C3CE4C5D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539413"/>
            <a:ext cx="9605635" cy="655201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 </a:t>
            </a:r>
            <a:r>
              <a:rPr lang="en-US" dirty="0">
                <a:latin typeface="Lucida Handwriting" panose="03010101010101010101" pitchFamily="66" charset="77"/>
              </a:rPr>
              <a:t>RPD design</a:t>
            </a:r>
            <a:br>
              <a:rPr lang="en-US" dirty="0">
                <a:latin typeface="Lucida Handwriting" panose="03010101010101010101" pitchFamily="66" charset="77"/>
              </a:rPr>
            </a:br>
            <a:r>
              <a:rPr lang="en-US" sz="1800" dirty="0">
                <a:latin typeface="Lucida Handwriting" panose="03010101010101010101" pitchFamily="66" charset="77"/>
              </a:rPr>
              <a:t>Occlusal Rest Seat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C0C09-8B16-4E4D-BB2F-C2DC5BAC3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112560" cy="3448595"/>
          </a:xfrm>
        </p:spPr>
        <p:txBody>
          <a:bodyPr/>
          <a:lstStyle/>
          <a:p>
            <a:r>
              <a:rPr lang="en-US" altLang="en-US" dirty="0"/>
              <a:t>Ideal tooth preparation:</a:t>
            </a:r>
          </a:p>
          <a:p>
            <a:pPr lvl="1"/>
            <a:r>
              <a:rPr lang="en-US" altLang="en-US" dirty="0"/>
              <a:t>Spoon-shaped</a:t>
            </a:r>
          </a:p>
          <a:p>
            <a:pPr lvl="1"/>
            <a:r>
              <a:rPr lang="en-US" altLang="en-US" dirty="0"/>
              <a:t>Inclined &lt;90 degrees apically from the marginal ridge</a:t>
            </a:r>
          </a:p>
          <a:p>
            <a:pPr lvl="1"/>
            <a:r>
              <a:rPr lang="en-US" altLang="en-US" dirty="0"/>
              <a:t>½ BL width, 1/3 MD width</a:t>
            </a:r>
          </a:p>
          <a:p>
            <a:pPr lvl="1"/>
            <a:r>
              <a:rPr lang="en-US" altLang="en-US" dirty="0">
                <a:solidFill>
                  <a:srgbClr val="C00000"/>
                </a:solidFill>
              </a:rPr>
              <a:t>Divergent axial walls--no undercuts</a:t>
            </a:r>
          </a:p>
          <a:p>
            <a:pPr lvl="1"/>
            <a:r>
              <a:rPr lang="en-US" altLang="en-US" dirty="0"/>
              <a:t>2.5mm depth</a:t>
            </a:r>
          </a:p>
          <a:p>
            <a:pPr marL="457200" lvl="1" indent="0">
              <a:buNone/>
            </a:pPr>
            <a:r>
              <a:rPr lang="en-US" dirty="0"/>
              <a:t>Solution: Red rope wax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45DB6A4-A05F-B14E-BCE8-9D069BFC50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95191" y="1963927"/>
            <a:ext cx="3201823" cy="344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56CBAF-509E-4F45-891C-E728B1813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91" y="2010878"/>
            <a:ext cx="30353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49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2FE280-4633-6140-A56D-31F6076EFD8C}"/>
              </a:ext>
            </a:extLst>
          </p:cNvPr>
          <p:cNvSpPr txBox="1"/>
          <p:nvPr/>
        </p:nvSpPr>
        <p:spPr>
          <a:xfrm>
            <a:off x="781665" y="383461"/>
            <a:ext cx="9984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ucida Handwriting" panose="03010101010101010101" pitchFamily="66" charset="77"/>
              </a:rPr>
              <a:t>BASIC PROCEDURES</a:t>
            </a:r>
            <a:endParaRPr lang="en-US" sz="3600" dirty="0">
              <a:latin typeface="Lucida Handwriting" panose="03010101010101010101" pitchFamily="66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0131B-66E6-5F43-8174-36BCFD6A0DAC}"/>
              </a:ext>
            </a:extLst>
          </p:cNvPr>
          <p:cNvSpPr txBox="1"/>
          <p:nvPr/>
        </p:nvSpPr>
        <p:spPr>
          <a:xfrm>
            <a:off x="781664" y="1268371"/>
            <a:ext cx="470473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Treatment planning: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Oral exam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Radiographs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Preliminary Impressions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Surveying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RPD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Developing the </a:t>
            </a:r>
            <a:r>
              <a:rPr lang="en-US" sz="2000" dirty="0">
                <a:solidFill>
                  <a:srgbClr val="0070C0"/>
                </a:solidFill>
              </a:rPr>
              <a:t>“blueprint”</a:t>
            </a:r>
          </a:p>
          <a:p>
            <a:r>
              <a:rPr lang="en-US" sz="2400" dirty="0"/>
              <a:t>2.  Patient Communication </a:t>
            </a:r>
          </a:p>
          <a:p>
            <a:r>
              <a:rPr lang="en-US" sz="2400" dirty="0"/>
              <a:t>3.  Tooth Preparation</a:t>
            </a:r>
          </a:p>
          <a:p>
            <a:r>
              <a:rPr lang="en-US" sz="2400" dirty="0"/>
              <a:t>4.  Final Impression</a:t>
            </a:r>
          </a:p>
          <a:p>
            <a:r>
              <a:rPr lang="en-US" sz="2400" dirty="0"/>
              <a:t>5.  Laboratory Communication  </a:t>
            </a:r>
            <a:r>
              <a:rPr lang="en-US" sz="2000" dirty="0"/>
              <a:t>(metal framework)</a:t>
            </a:r>
            <a:endParaRPr lang="en-US" sz="24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2DE7A-0FDC-1E4F-A1CE-11C4B099AD8F}"/>
              </a:ext>
            </a:extLst>
          </p:cNvPr>
          <p:cNvSpPr txBox="1"/>
          <p:nvPr/>
        </p:nvSpPr>
        <p:spPr>
          <a:xfrm>
            <a:off x="6096000" y="1224127"/>
            <a:ext cx="534874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6.  Framework Try-in</a:t>
            </a:r>
          </a:p>
          <a:p>
            <a:endParaRPr lang="en-US" sz="2400" dirty="0"/>
          </a:p>
          <a:p>
            <a:r>
              <a:rPr lang="en-US" sz="2400" dirty="0"/>
              <a:t>7.  Denture Occlusion</a:t>
            </a:r>
          </a:p>
          <a:p>
            <a:endParaRPr lang="en-US" sz="2400" dirty="0"/>
          </a:p>
          <a:p>
            <a:r>
              <a:rPr lang="en-US" sz="2400" dirty="0"/>
              <a:t>8.  Laboratory Communication        	</a:t>
            </a:r>
            <a:r>
              <a:rPr lang="en-US" dirty="0"/>
              <a:t>(denture processing)</a:t>
            </a:r>
          </a:p>
          <a:p>
            <a:endParaRPr lang="en-US" sz="2400" dirty="0"/>
          </a:p>
          <a:p>
            <a:r>
              <a:rPr lang="en-US" sz="2400" dirty="0"/>
              <a:t>9.  Denture Try-in</a:t>
            </a:r>
          </a:p>
          <a:p>
            <a:endParaRPr lang="en-US" sz="2400" dirty="0"/>
          </a:p>
          <a:p>
            <a:r>
              <a:rPr lang="en-US" sz="2400" dirty="0"/>
              <a:t>10.Post-insertion Treatment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790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A06B-7BBA-D14C-ABE1-6083772B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465685"/>
            <a:ext cx="9605635" cy="105930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RPD Design</a:t>
            </a:r>
            <a:br>
              <a:rPr lang="en-US" dirty="0">
                <a:latin typeface="Lucida Handwriting" panose="03010101010101010101" pitchFamily="66" charset="77"/>
              </a:rPr>
            </a:br>
            <a:r>
              <a:rPr lang="en-US" sz="1800" dirty="0">
                <a:latin typeface="Lucida Handwriting" panose="03010101010101010101" pitchFamily="66" charset="77"/>
              </a:rPr>
              <a:t>Embrasure Rest Seats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2D78-7895-3643-9A9C-026482E6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sz="2600" dirty="0"/>
              <a:t>Ideal tooth preparation:</a:t>
            </a:r>
          </a:p>
          <a:p>
            <a:pPr lvl="1"/>
            <a:r>
              <a:rPr lang="en-US" altLang="en-US" sz="2200" dirty="0"/>
              <a:t>Extends over the occlusal surfaces of 2 approximating teeth</a:t>
            </a:r>
          </a:p>
          <a:p>
            <a:pPr lvl="1"/>
            <a:r>
              <a:rPr lang="en-US" altLang="en-US" sz="2200" dirty="0"/>
              <a:t>Extension to include buccal and lingual surfaces</a:t>
            </a:r>
          </a:p>
          <a:p>
            <a:pPr lvl="1"/>
            <a:r>
              <a:rPr lang="en-US" altLang="en-US" sz="2200" dirty="0"/>
              <a:t>Must have thru and thru clearance of </a:t>
            </a:r>
            <a:r>
              <a:rPr lang="en-US" altLang="en-US" sz="2200" b="1" dirty="0"/>
              <a:t>at least 3mm clearance in centric and eccentric movements</a:t>
            </a:r>
          </a:p>
          <a:p>
            <a:pPr lvl="1"/>
            <a:endParaRPr lang="en-US" altLang="en-US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en-US" sz="2400" b="1" dirty="0"/>
              <a:t>Solution:  </a:t>
            </a:r>
            <a:r>
              <a:rPr lang="en-US" altLang="en-US" sz="2400" dirty="0"/>
              <a:t>Use the periodontal probe</a:t>
            </a:r>
            <a:endParaRPr lang="en-US" altLang="en-US" sz="2400" b="1" dirty="0"/>
          </a:p>
          <a:p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2D36BFE-6B64-0049-A177-C33C1F8556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46" y="2017713"/>
            <a:ext cx="2720333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220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50F71-3FB3-4C42-B1E2-65487BE9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038" y="358440"/>
            <a:ext cx="9605635" cy="105930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Lucida Handwriting" panose="03010101010101010101" pitchFamily="66" charset="77"/>
              </a:rPr>
              <a:t>Tooth Preparation—</a:t>
            </a:r>
            <a:r>
              <a:rPr lang="en-US" sz="2000" dirty="0">
                <a:latin typeface="Lucida Handwriting" panose="03010101010101010101" pitchFamily="66" charset="77"/>
              </a:rPr>
              <a:t>Remember Biomechanics---center of rotation for abutment tooth----</a:t>
            </a:r>
            <a:r>
              <a:rPr lang="en-US" sz="1800" dirty="0">
                <a:latin typeface="Lucida Handwriting" panose="03010101010101010101" pitchFamily="66" charset="77"/>
              </a:rPr>
              <a:t>clasp, bracing Arms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1CB0418-DDFB-3540-8AC2-73536F03863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18" y="1953040"/>
            <a:ext cx="3505578" cy="30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B7A9C5A-88AA-4043-898C-CC89D9CBEE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96" y="1864194"/>
            <a:ext cx="2657357" cy="328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DC17CD1-9E6B-1A48-B6FA-98C6A4CA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27" y="1895052"/>
            <a:ext cx="2913223" cy="32239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C73B31A-838C-BA4E-B32E-9A1621FC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653" y="3229895"/>
            <a:ext cx="2928852" cy="138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16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21EF-3C49-2143-AB79-02F710F6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Treatment Planning—RPD Design</a:t>
            </a:r>
            <a:br>
              <a:rPr lang="en-US" dirty="0">
                <a:latin typeface="Lucida Handwriting" panose="03010101010101010101" pitchFamily="66" charset="77"/>
              </a:rPr>
            </a:br>
            <a:r>
              <a:rPr lang="en-US" sz="1800" dirty="0">
                <a:latin typeface="Lucida Handwriting" panose="03010101010101010101" pitchFamily="66" charset="77"/>
              </a:rPr>
              <a:t>What type of clasp assembly should I use?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B8E7C-11FD-9546-8170-291E9CEE07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Circumferential</a:t>
            </a:r>
          </a:p>
          <a:p>
            <a:pPr lvl="1"/>
            <a:r>
              <a:rPr lang="en-US" altLang="en-US" sz="2000" dirty="0"/>
              <a:t>Cobalt-chromium/Akers </a:t>
            </a:r>
            <a:r>
              <a:rPr lang="en-US" altLang="en-US" sz="1200" dirty="0"/>
              <a:t>(.01-.02”)</a:t>
            </a:r>
          </a:p>
          <a:p>
            <a:pPr lvl="1"/>
            <a:r>
              <a:rPr lang="en-US" altLang="en-US" sz="2200" b="1" dirty="0">
                <a:solidFill>
                  <a:srgbClr val="C00000"/>
                </a:solidFill>
              </a:rPr>
              <a:t>Wrought wire     (.01” or &gt;)</a:t>
            </a:r>
          </a:p>
          <a:p>
            <a:r>
              <a:rPr lang="en-US" altLang="en-US" dirty="0"/>
              <a:t>“I” bar (.01 inch only)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Selection is based upon:  tooth size, undercut obtained, periodontal status (present and future), esthetics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BD9799-0A15-7349-A309-5B27C80121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T” bar</a:t>
            </a:r>
          </a:p>
          <a:p>
            <a:r>
              <a:rPr lang="en-US" altLang="en-US" dirty="0"/>
              <a:t>Modified “</a:t>
            </a:r>
            <a:r>
              <a:rPr lang="en-US" altLang="en-US" dirty="0" err="1"/>
              <a:t>T”bar</a:t>
            </a:r>
            <a:endParaRPr lang="en-US" altLang="en-US" dirty="0"/>
          </a:p>
          <a:p>
            <a:r>
              <a:rPr lang="en-US" altLang="en-US" dirty="0"/>
              <a:t>Back action</a:t>
            </a:r>
          </a:p>
          <a:p>
            <a:r>
              <a:rPr lang="en-US" altLang="en-US" dirty="0"/>
              <a:t>Ring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Bottom line: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Can you justify your selection?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clasp is NOT the only source of retention</a:t>
            </a:r>
          </a:p>
        </p:txBody>
      </p:sp>
    </p:spTree>
    <p:extLst>
      <p:ext uri="{BB962C8B-B14F-4D97-AF65-F5344CB8AC3E}">
        <p14:creationId xmlns:p14="http://schemas.microsoft.com/office/powerpoint/2010/main" val="893173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4561E-00F6-A24F-9F96-6AD96AF9E1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6872" y="288028"/>
            <a:ext cx="9605962" cy="1058862"/>
          </a:xfrm>
        </p:spPr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Final Impression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6D2D0-D9C2-7249-AD8A-7B9881AE019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096963"/>
            <a:ext cx="4645025" cy="344805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sz="4000" dirty="0"/>
              <a:t>Irreversible hydrocolloid (alginate)</a:t>
            </a:r>
          </a:p>
          <a:p>
            <a:r>
              <a:rPr lang="en-US" sz="3600" dirty="0"/>
              <a:t>Vinyl Poly-siloxane</a:t>
            </a:r>
          </a:p>
          <a:p>
            <a:r>
              <a:rPr lang="en-US" sz="3600" dirty="0"/>
              <a:t>Polysulfide (rubber base</a:t>
            </a:r>
            <a:r>
              <a:rPr lang="en-US" sz="2800" dirty="0"/>
              <a:t>)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E618FC42-BE17-6748-A323-37D764010034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15961342"/>
              </p:ext>
            </p:extLst>
          </p:nvPr>
        </p:nvGraphicFramePr>
        <p:xfrm>
          <a:off x="6142383" y="464908"/>
          <a:ext cx="6049617" cy="4994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737100" imgH="3911600" progId="MSPhotoEd.3">
                  <p:embed/>
                </p:oleObj>
              </mc:Choice>
              <mc:Fallback>
                <p:oleObj name="Photo Editor Photo" r:id="rId2" imgW="4737100" imgH="3911600" progId="MSPhotoEd.3">
                  <p:embed/>
                  <p:pic>
                    <p:nvPicPr>
                      <p:cNvPr id="61445" name="Object 5">
                        <a:extLst>
                          <a:ext uri="{FF2B5EF4-FFF2-40B4-BE49-F238E27FC236}">
                            <a16:creationId xmlns:a16="http://schemas.microsoft.com/office/drawing/2014/main" id="{BF52EF6B-FB09-0C46-91C2-417F18C84B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383" y="464908"/>
                        <a:ext cx="6049617" cy="4994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090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2440C-AC3C-EC45-A927-FB3EDE17B0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6506" y="288035"/>
            <a:ext cx="9605962" cy="1058862"/>
          </a:xfrm>
        </p:spPr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Final Impression—</a:t>
            </a:r>
            <a:r>
              <a:rPr lang="en-US" dirty="0">
                <a:solidFill>
                  <a:srgbClr val="C00000"/>
                </a:solidFill>
                <a:latin typeface="Lucida Handwriting" panose="03010101010101010101" pitchFamily="66" charset="77"/>
              </a:rPr>
              <a:t>Common Errors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91AA3-BF19-8241-995E-3C754D80B7E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042315" y="1341852"/>
            <a:ext cx="4645025" cy="3441700"/>
          </a:xfrm>
        </p:spPr>
        <p:txBody>
          <a:bodyPr/>
          <a:lstStyle/>
          <a:p>
            <a:r>
              <a:rPr lang="en-US" altLang="en-US" sz="3200" dirty="0"/>
              <a:t>Inspection:</a:t>
            </a:r>
          </a:p>
          <a:p>
            <a:pPr lvl="1"/>
            <a:r>
              <a:rPr lang="en-US" altLang="en-US" sz="2800" dirty="0"/>
              <a:t>Insure that material has not pulled away from the tray</a:t>
            </a:r>
          </a:p>
          <a:p>
            <a:pPr lvl="1"/>
            <a:r>
              <a:rPr lang="en-US" altLang="en-US" sz="2800" dirty="0"/>
              <a:t>Voids</a:t>
            </a:r>
          </a:p>
          <a:p>
            <a:pPr lvl="1"/>
            <a:r>
              <a:rPr lang="en-US" altLang="en-US" sz="2800" dirty="0"/>
              <a:t>Metal tray show through</a:t>
            </a:r>
          </a:p>
          <a:p>
            <a:pPr lvl="1">
              <a:buFontTx/>
              <a:buNone/>
            </a:pPr>
            <a:endParaRPr lang="en-US" altLang="en-US" b="1" dirty="0"/>
          </a:p>
          <a:p>
            <a:endParaRPr lang="en-US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07BF9439-AF28-674C-A5F2-DD011FB526CF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71248845"/>
              </p:ext>
            </p:extLst>
          </p:nvPr>
        </p:nvGraphicFramePr>
        <p:xfrm>
          <a:off x="795130" y="988296"/>
          <a:ext cx="3339547" cy="447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975600" imgH="10693400" progId="MSPhotoEd.3">
                  <p:embed/>
                </p:oleObj>
              </mc:Choice>
              <mc:Fallback>
                <p:oleObj name="Photo Editor Photo" r:id="rId2" imgW="7975600" imgH="10693400" progId="MSPhotoEd.3">
                  <p:embed/>
                  <p:pic>
                    <p:nvPicPr>
                      <p:cNvPr id="79877" name="Object 5">
                        <a:extLst>
                          <a:ext uri="{FF2B5EF4-FFF2-40B4-BE49-F238E27FC236}">
                            <a16:creationId xmlns:a16="http://schemas.microsoft.com/office/drawing/2014/main" id="{71A9B9D8-CCFB-EA4E-A01A-A6F67C49D4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130" y="988296"/>
                        <a:ext cx="3339547" cy="4477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700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91C49-2467-D94C-8211-BFBFFE38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377189"/>
            <a:ext cx="9605635" cy="1059305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Quality of the Master Cast—</a:t>
            </a:r>
            <a:r>
              <a:rPr lang="en-US" dirty="0">
                <a:solidFill>
                  <a:srgbClr val="C00000"/>
                </a:solidFill>
                <a:latin typeface="Lucida Handwriting" panose="03010101010101010101" pitchFamily="66" charset="77"/>
              </a:rPr>
              <a:t>Common Errors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B75A0-EECB-2648-AEE9-2B1C2CD5B8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 Voids and bubbles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Grinding sludge left by the cast trimmer.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Cast does not capture denture support areas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Retromolar pad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Maxillary tuberosity</a:t>
            </a:r>
            <a:endParaRPr lang="en-US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676DAD60-878F-3844-948C-063131A28C9C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1576798"/>
              </p:ext>
            </p:extLst>
          </p:nvPr>
        </p:nvGraphicFramePr>
        <p:xfrm>
          <a:off x="6738729" y="1967218"/>
          <a:ext cx="4147367" cy="3678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806700" imgH="2489200" progId="MSPhotoEd.3">
                  <p:embed/>
                </p:oleObj>
              </mc:Choice>
              <mc:Fallback>
                <p:oleObj name="Photo Editor Photo" r:id="rId2" imgW="2806700" imgH="2489200" progId="MSPhotoEd.3">
                  <p:embed/>
                  <p:pic>
                    <p:nvPicPr>
                      <p:cNvPr id="63493" name="Object 5">
                        <a:extLst>
                          <a:ext uri="{FF2B5EF4-FFF2-40B4-BE49-F238E27FC236}">
                            <a16:creationId xmlns:a16="http://schemas.microsoft.com/office/drawing/2014/main" id="{12C9E77B-603E-F442-B9A2-DF0A6291A9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729" y="1967218"/>
                        <a:ext cx="4147367" cy="3678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9216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CD41-CF30-5D48-8018-22FD4FDF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421435"/>
            <a:ext cx="9605635" cy="1059305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Quality of the Master Cast—</a:t>
            </a:r>
            <a:r>
              <a:rPr lang="en-US" dirty="0">
                <a:solidFill>
                  <a:srgbClr val="C00000"/>
                </a:solidFill>
                <a:latin typeface="Lucida Handwriting" panose="03010101010101010101" pitchFamily="66" charset="77"/>
              </a:rPr>
              <a:t>Common Errors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BD3EB-2C5F-664A-8667-B5D0687144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800" dirty="0"/>
              <a:t>The peripheral roll should be approx. 3-4mm. deep.</a:t>
            </a:r>
          </a:p>
          <a:p>
            <a:r>
              <a:rPr lang="en-US" altLang="en-US" sz="2800" dirty="0">
                <a:solidFill>
                  <a:srgbClr val="C00000"/>
                </a:solidFill>
              </a:rPr>
              <a:t>The base should be not less than 15mm. thick at the thinnest area (lingual region on mand. cast)</a:t>
            </a:r>
          </a:p>
          <a:p>
            <a:endParaRPr lang="en-US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39A87187-62F5-FF4C-BFB4-92C19FC810FC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2364589"/>
              </p:ext>
            </p:extLst>
          </p:nvPr>
        </p:nvGraphicFramePr>
        <p:xfrm>
          <a:off x="945701" y="2099164"/>
          <a:ext cx="4424812" cy="344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200400" imgH="2489200" progId="MSPhotoEd.3">
                  <p:embed/>
                </p:oleObj>
              </mc:Choice>
              <mc:Fallback>
                <p:oleObj name="Photo Editor Photo" r:id="rId2" imgW="3200400" imgH="2489200" progId="MSPhotoEd.3">
                  <p:embed/>
                  <p:pic>
                    <p:nvPicPr>
                      <p:cNvPr id="64517" name="Object 5">
                        <a:extLst>
                          <a:ext uri="{FF2B5EF4-FFF2-40B4-BE49-F238E27FC236}">
                            <a16:creationId xmlns:a16="http://schemas.microsoft.com/office/drawing/2014/main" id="{8097B05C-1C2E-9F4B-8FBB-BFCF09F1BE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701" y="2099164"/>
                        <a:ext cx="4424812" cy="3441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836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597F3-3120-1647-907C-6B4527D23D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9905" y="126025"/>
            <a:ext cx="9605962" cy="10588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Lucida Handwriting" panose="03010101010101010101" pitchFamily="66" charset="77"/>
              </a:rPr>
              <a:t>Quality of the Master Cast—</a:t>
            </a:r>
            <a:r>
              <a:rPr lang="en-US" sz="2400" dirty="0">
                <a:solidFill>
                  <a:srgbClr val="C00000"/>
                </a:solidFill>
                <a:latin typeface="Lucida Handwriting" panose="03010101010101010101" pitchFamily="66" charset="77"/>
              </a:rPr>
              <a:t>Insufficient Vestibule Depth------Bone Loss</a:t>
            </a:r>
            <a:endParaRPr lang="en-US" dirty="0">
              <a:latin typeface="Lucida Handwriting" panose="03010101010101010101" pitchFamily="66" charset="77"/>
            </a:endParaRPr>
          </a:p>
        </p:txBody>
      </p:sp>
      <p:pic>
        <p:nvPicPr>
          <p:cNvPr id="5" name="Content Placeholder 4" descr="acimp7">
            <a:extLst>
              <a:ext uri="{FF2B5EF4-FFF2-40B4-BE49-F238E27FC236}">
                <a16:creationId xmlns:a16="http://schemas.microsoft.com/office/drawing/2014/main" id="{59B34B4C-2A50-CF45-BBDE-01052CB3069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2223"/>
          <a:stretch>
            <a:fillRect/>
          </a:stretch>
        </p:blipFill>
        <p:spPr bwMode="auto">
          <a:xfrm>
            <a:off x="506693" y="1303338"/>
            <a:ext cx="3529408" cy="43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E6752DB-F1D1-6B49-B371-F790E88A2AC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9018" y="3708181"/>
            <a:ext cx="3505199" cy="20411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 descr="heels.jpg">
            <a:extLst>
              <a:ext uri="{FF2B5EF4-FFF2-40B4-BE49-F238E27FC236}">
                <a16:creationId xmlns:a16="http://schemas.microsoft.com/office/drawing/2014/main" id="{AD1F2C97-B4BC-D84B-9705-215E12D88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70" y="1303338"/>
            <a:ext cx="2172778" cy="249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mens shoe.jpg">
            <a:extLst>
              <a:ext uri="{FF2B5EF4-FFF2-40B4-BE49-F238E27FC236}">
                <a16:creationId xmlns:a16="http://schemas.microsoft.com/office/drawing/2014/main" id="{A3A5CD82-E035-7B43-BDD4-5A19A2020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27" y="3814371"/>
            <a:ext cx="30337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AFBC640-615F-5E40-9CDB-96C26874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6706" y="1163639"/>
            <a:ext cx="3505200" cy="2451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776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5A45-C371-9F4A-9A28-6BE357D0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318193"/>
            <a:ext cx="9605635" cy="1059305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Lucida Handwriting" panose="03010101010101010101" pitchFamily="66" charset="77"/>
              </a:rPr>
              <a:t>Troubleshooting----</a:t>
            </a:r>
            <a:r>
              <a:rPr lang="en-US" altLang="en-US" sz="2400" dirty="0">
                <a:latin typeface="Lucida Handwriting" panose="03010101010101010101" pitchFamily="66" charset="77"/>
              </a:rPr>
              <a:t>problems assoc. with making/pouring impressions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567D8-536F-4645-AE47-151016EAA4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</a:rPr>
              <a:t>Problem:</a:t>
            </a:r>
            <a:r>
              <a:rPr lang="en-US" altLang="en-US" dirty="0"/>
              <a:t>  Surface of cast is soft and chalky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Probable cause:  </a:t>
            </a:r>
            <a:r>
              <a:rPr lang="en-US" altLang="en-US" dirty="0"/>
              <a:t>saliva in impression, improper water to powder ratio</a:t>
            </a:r>
          </a:p>
          <a:p>
            <a:r>
              <a:rPr lang="en-US" altLang="en-US" b="1" dirty="0"/>
              <a:t>Solution:</a:t>
            </a:r>
            <a:r>
              <a:rPr lang="en-US" altLang="en-US" dirty="0"/>
              <a:t>  soak in slurry mix before pouring impression, remove cast within one hour of initial pour, use recommended water to powder ratio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3B175-1D0D-B640-9C02-E461891868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</a:rPr>
              <a:t>Problem: </a:t>
            </a:r>
            <a:r>
              <a:rPr lang="en-US" altLang="en-US" dirty="0"/>
              <a:t>cast is weak and teeth are easily broken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Probable cause:  </a:t>
            </a:r>
            <a:r>
              <a:rPr lang="en-US" altLang="en-US" dirty="0"/>
              <a:t>incorrect water to powder ratio</a:t>
            </a:r>
          </a:p>
          <a:p>
            <a:r>
              <a:rPr lang="en-US" altLang="en-US" b="1" dirty="0"/>
              <a:t>Solution:</a:t>
            </a:r>
            <a:r>
              <a:rPr lang="en-US" altLang="en-US" dirty="0"/>
              <a:t> follow manufacturers’ recommendations for water to powder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5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65DC-C016-A14B-992C-84460D19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406687"/>
            <a:ext cx="9605635" cy="1059305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Lucida Handwriting" panose="03010101010101010101" pitchFamily="66" charset="77"/>
              </a:rPr>
              <a:t>Troubleshooting----</a:t>
            </a:r>
            <a:r>
              <a:rPr lang="en-US" altLang="en-US" sz="2400" dirty="0">
                <a:latin typeface="Lucida Handwriting" panose="03010101010101010101" pitchFamily="66" charset="77"/>
              </a:rPr>
              <a:t>problems assoc. with making/pouring impression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CA440-3482-6A4E-8DD1-B3741B44C9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</a:rPr>
              <a:t>Problem: </a:t>
            </a:r>
            <a:r>
              <a:rPr lang="en-US" altLang="en-US" dirty="0"/>
              <a:t>voids and/or nodules in rest seat areas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Probable cause:  </a:t>
            </a:r>
            <a:r>
              <a:rPr lang="en-US" altLang="en-US" dirty="0"/>
              <a:t>failure to place alginate on teeth before seating the tray</a:t>
            </a:r>
          </a:p>
          <a:p>
            <a:r>
              <a:rPr lang="en-US" altLang="en-US" b="1" dirty="0"/>
              <a:t>Solution: </a:t>
            </a:r>
            <a:r>
              <a:rPr lang="en-US" altLang="en-US" dirty="0"/>
              <a:t>wipe alginate onto the teeth and vestibules to reduce air entrapment and resultant voids and nodules on the cast</a:t>
            </a:r>
            <a:endParaRPr lang="en-US" altLang="en-US" i="1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E97BB-9D8D-D945-9985-3A80374E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1" y="2010269"/>
            <a:ext cx="4645152" cy="344859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Problem:  </a:t>
            </a:r>
            <a:r>
              <a:rPr lang="en-US" dirty="0"/>
              <a:t>Depth of impression borders is insufficient</a:t>
            </a:r>
          </a:p>
          <a:p>
            <a:r>
              <a:rPr lang="en-US" dirty="0">
                <a:solidFill>
                  <a:srgbClr val="C00000"/>
                </a:solidFill>
              </a:rPr>
              <a:t>Probable cause:  </a:t>
            </a:r>
            <a:r>
              <a:rPr lang="en-US" dirty="0"/>
              <a:t>Failure to border mold tray prior to making impression</a:t>
            </a:r>
          </a:p>
          <a:p>
            <a:r>
              <a:rPr lang="en-US" b="1" dirty="0"/>
              <a:t>Solution:  </a:t>
            </a:r>
            <a:r>
              <a:rPr lang="en-US" dirty="0"/>
              <a:t>Use rope wax around periphery of tray </a:t>
            </a:r>
          </a:p>
        </p:txBody>
      </p:sp>
    </p:spTree>
    <p:extLst>
      <p:ext uri="{BB962C8B-B14F-4D97-AF65-F5344CB8AC3E}">
        <p14:creationId xmlns:p14="http://schemas.microsoft.com/office/powerpoint/2010/main" val="24404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42EE-8173-B44C-9854-D7BABBAD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75" y="560439"/>
            <a:ext cx="10361680" cy="658155"/>
          </a:xfrm>
        </p:spPr>
        <p:txBody>
          <a:bodyPr>
            <a:normAutofit/>
          </a:bodyPr>
          <a:lstStyle/>
          <a:p>
            <a:r>
              <a:rPr lang="en-US" dirty="0">
                <a:latin typeface="Lucida Handwriting" panose="03010101010101010101" pitchFamily="66" charset="77"/>
              </a:rPr>
              <a:t>Treatment Planning—?????????????</a:t>
            </a:r>
            <a:endParaRPr lang="en-US" sz="4400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7A3D-0D81-4B4B-A959-2D3A64858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" y="1853754"/>
            <a:ext cx="6371302" cy="3612591"/>
          </a:xfrm>
        </p:spPr>
        <p:txBody>
          <a:bodyPr/>
          <a:lstStyle/>
          <a:p>
            <a:pPr lvl="1"/>
            <a:r>
              <a:rPr lang="en-US" altLang="en-US" sz="2400" dirty="0"/>
              <a:t>What do I do first?</a:t>
            </a:r>
          </a:p>
          <a:p>
            <a:pPr lvl="1"/>
            <a:r>
              <a:rPr lang="en-US" altLang="en-US" sz="2400" dirty="0"/>
              <a:t>What are my treatment options?</a:t>
            </a:r>
          </a:p>
          <a:p>
            <a:pPr lvl="1"/>
            <a:r>
              <a:rPr lang="en-US" altLang="en-US" sz="2400" dirty="0"/>
              <a:t>How do I do It?</a:t>
            </a:r>
          </a:p>
          <a:p>
            <a:pPr marL="914400" lvl="2" indent="0">
              <a:buNone/>
            </a:pPr>
            <a:endParaRPr lang="en-US" altLang="en-US" sz="2200" dirty="0">
              <a:latin typeface="Lucida Handwriting" panose="03010101010101010101" pitchFamily="66" charset="77"/>
            </a:endParaRPr>
          </a:p>
          <a:p>
            <a:pPr marL="914400" lvl="2" indent="0">
              <a:buNone/>
            </a:pPr>
            <a:r>
              <a:rPr lang="en-US" altLang="en-US" sz="2200" b="1" dirty="0">
                <a:solidFill>
                  <a:srgbClr val="00B050"/>
                </a:solidFill>
                <a:latin typeface="Lucida Handwriting" panose="03010101010101010101" pitchFamily="66" charset="77"/>
              </a:rPr>
              <a:t>“Work with what you have”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3D825-2A33-ED45-86E6-A85B8F6B9DCC}"/>
              </a:ext>
            </a:extLst>
          </p:cNvPr>
          <p:cNvSpPr txBox="1"/>
          <p:nvPr/>
        </p:nvSpPr>
        <p:spPr>
          <a:xfrm>
            <a:off x="6356555" y="1853754"/>
            <a:ext cx="46982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Common Errors:</a:t>
            </a:r>
          </a:p>
          <a:p>
            <a:r>
              <a:rPr lang="en-US" sz="2400" dirty="0"/>
              <a:t>Failure to determine if the patient is a candidate for RPD therapy.</a:t>
            </a:r>
          </a:p>
          <a:p>
            <a:endParaRPr lang="en-US" sz="2400" dirty="0"/>
          </a:p>
          <a:p>
            <a:r>
              <a:rPr lang="en-US" sz="2400" dirty="0"/>
              <a:t>Focusing exclusively on implant replacement therapy</a:t>
            </a:r>
          </a:p>
          <a:p>
            <a:endParaRPr lang="en-US" sz="2400" dirty="0"/>
          </a:p>
          <a:p>
            <a:r>
              <a:rPr lang="en-US" sz="2400" dirty="0"/>
              <a:t>NOTE:  Implants are </a:t>
            </a:r>
            <a:r>
              <a:rPr lang="en-US" sz="2400" b="1" dirty="0"/>
              <a:t>A</a:t>
            </a:r>
            <a:r>
              <a:rPr lang="en-US" sz="2400" dirty="0"/>
              <a:t> treatment modality not </a:t>
            </a:r>
            <a:r>
              <a:rPr lang="en-US" sz="2400" b="1" dirty="0"/>
              <a:t>THE</a:t>
            </a:r>
            <a:r>
              <a:rPr lang="en-US" sz="2400" dirty="0"/>
              <a:t> treatment modality</a:t>
            </a:r>
          </a:p>
        </p:txBody>
      </p:sp>
    </p:spTree>
    <p:extLst>
      <p:ext uri="{BB962C8B-B14F-4D97-AF65-F5344CB8AC3E}">
        <p14:creationId xmlns:p14="http://schemas.microsoft.com/office/powerpoint/2010/main" val="3928122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AB46BF-D010-0A4D-B0BE-5FC8CD9060EC}"/>
              </a:ext>
            </a:extLst>
          </p:cNvPr>
          <p:cNvSpPr txBox="1"/>
          <p:nvPr/>
        </p:nvSpPr>
        <p:spPr>
          <a:xfrm>
            <a:off x="1253613" y="147489"/>
            <a:ext cx="968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Laboratory Communication—</a:t>
            </a:r>
            <a:r>
              <a:rPr lang="en-US" sz="2400" dirty="0">
                <a:latin typeface="Lucida Handwriting" panose="03010101010101010101" pitchFamily="66" charset="77"/>
              </a:rPr>
              <a:t>Authorization Form</a:t>
            </a:r>
            <a:endParaRPr lang="en-US" sz="2800" dirty="0">
              <a:latin typeface="Lucida Handwriting" panose="03010101010101010101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7C62B-18EF-984E-9B44-0FF890C932B7}"/>
              </a:ext>
            </a:extLst>
          </p:cNvPr>
          <p:cNvSpPr txBox="1"/>
          <p:nvPr/>
        </p:nvSpPr>
        <p:spPr>
          <a:xfrm>
            <a:off x="1253613" y="862431"/>
            <a:ext cx="423278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en-US" sz="2800" dirty="0"/>
              <a:t>Narrative:</a:t>
            </a:r>
          </a:p>
          <a:p>
            <a:pPr lvl="1"/>
            <a:r>
              <a:rPr lang="en-US" altLang="en-US" sz="2000" dirty="0"/>
              <a:t>Concise and to the point (“KISS” principle)</a:t>
            </a:r>
          </a:p>
          <a:p>
            <a:pPr lvl="1"/>
            <a:r>
              <a:rPr lang="en-US" altLang="en-US" sz="2000" dirty="0"/>
              <a:t>Legible</a:t>
            </a:r>
          </a:p>
          <a:p>
            <a:pPr lvl="1"/>
            <a:endParaRPr lang="en-US" altLang="en-US" sz="2400" dirty="0"/>
          </a:p>
          <a:p>
            <a:r>
              <a:rPr lang="en-US" altLang="en-US" sz="2800" dirty="0"/>
              <a:t>    Illustration: </a:t>
            </a:r>
          </a:p>
          <a:p>
            <a:pPr lvl="1"/>
            <a:r>
              <a:rPr lang="en-US" altLang="en-US" sz="2000" dirty="0"/>
              <a:t>Diagram should correspond with narrative</a:t>
            </a:r>
          </a:p>
          <a:p>
            <a:pPr lvl="1"/>
            <a:r>
              <a:rPr lang="en-US" altLang="en-US" sz="2000" dirty="0"/>
              <a:t>Color codes </a:t>
            </a:r>
          </a:p>
          <a:p>
            <a:pPr lvl="2"/>
            <a:r>
              <a:rPr lang="en-US" altLang="en-US" sz="2000" dirty="0"/>
              <a:t>Eliminates confusion</a:t>
            </a:r>
          </a:p>
          <a:p>
            <a:pPr lvl="2"/>
            <a:r>
              <a:rPr lang="en-US" altLang="en-US" sz="2000" dirty="0"/>
              <a:t>(Unless specified) are not required</a:t>
            </a:r>
          </a:p>
          <a:p>
            <a:pPr lvl="1"/>
            <a:endParaRPr lang="en-US" altLang="en-US" sz="2400" dirty="0"/>
          </a:p>
        </p:txBody>
      </p:sp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56594D95-B568-E542-8F75-7B6FC1FD7D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536398"/>
              </p:ext>
            </p:extLst>
          </p:nvPr>
        </p:nvGraphicFramePr>
        <p:xfrm>
          <a:off x="6589358" y="862432"/>
          <a:ext cx="3368974" cy="497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843000" imgH="20421600" progId="MSPhotoEd.3">
                  <p:embed/>
                </p:oleObj>
              </mc:Choice>
              <mc:Fallback>
                <p:oleObj name="Photo Editor Photo" r:id="rId2" imgW="13843000" imgH="20421600" progId="MSPhotoEd.3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FCA9418F-2478-FB4F-83BB-1C472BD079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6589358" y="862432"/>
                        <a:ext cx="3368974" cy="4970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681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8A6A61-C6CC-8E4D-8833-9ECFFE6E0F39}"/>
              </a:ext>
            </a:extLst>
          </p:cNvPr>
          <p:cNvSpPr txBox="1"/>
          <p:nvPr/>
        </p:nvSpPr>
        <p:spPr>
          <a:xfrm>
            <a:off x="1415845" y="840658"/>
            <a:ext cx="30234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/>
              <a:t>Type of major connector</a:t>
            </a:r>
          </a:p>
          <a:p>
            <a:r>
              <a:rPr lang="en-US" altLang="en-US" sz="2400" dirty="0"/>
              <a:t>Location/description of metal components</a:t>
            </a:r>
          </a:p>
          <a:p>
            <a:pPr lvl="1"/>
            <a:r>
              <a:rPr lang="en-US" altLang="en-US" dirty="0"/>
              <a:t>Tooth number</a:t>
            </a:r>
          </a:p>
          <a:p>
            <a:pPr lvl="1"/>
            <a:r>
              <a:rPr lang="en-US" altLang="en-US" dirty="0"/>
              <a:t>Rest</a:t>
            </a:r>
          </a:p>
          <a:p>
            <a:pPr lvl="1"/>
            <a:r>
              <a:rPr lang="en-US" altLang="en-US" dirty="0"/>
              <a:t>Clasp/Retention</a:t>
            </a:r>
          </a:p>
          <a:p>
            <a:pPr lvl="1"/>
            <a:r>
              <a:rPr lang="en-US" altLang="en-US" dirty="0"/>
              <a:t>Bracing arm</a:t>
            </a:r>
          </a:p>
          <a:p>
            <a:pPr lvl="1"/>
            <a:r>
              <a:rPr lang="en-US" altLang="en-US" dirty="0"/>
              <a:t>Guide plate</a:t>
            </a:r>
          </a:p>
          <a:p>
            <a:pPr lvl="1"/>
            <a:r>
              <a:rPr lang="en-US" altLang="en-US" dirty="0"/>
              <a:t>Tooth modification**</a:t>
            </a:r>
          </a:p>
          <a:p>
            <a:r>
              <a:rPr lang="en-US" altLang="en-US" sz="2400" dirty="0"/>
              <a:t>Thank you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0B3726A-8EF7-9844-900A-2C78687B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12" y="1131479"/>
            <a:ext cx="5632450" cy="27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1141A8-ACEB-A54B-9D68-F7BE07D8D706}"/>
              </a:ext>
            </a:extLst>
          </p:cNvPr>
          <p:cNvSpPr txBox="1"/>
          <p:nvPr/>
        </p:nvSpPr>
        <p:spPr>
          <a:xfrm>
            <a:off x="4085302" y="4336026"/>
            <a:ext cx="5958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Keep it SHORT and to the point.  You are not writing a novella.</a:t>
            </a:r>
          </a:p>
        </p:txBody>
      </p:sp>
    </p:spTree>
    <p:extLst>
      <p:ext uri="{BB962C8B-B14F-4D97-AF65-F5344CB8AC3E}">
        <p14:creationId xmlns:p14="http://schemas.microsoft.com/office/powerpoint/2010/main" val="27172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FBDE-D775-8341-9159-25909992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347691"/>
            <a:ext cx="9605635" cy="1059305"/>
          </a:xfrm>
        </p:spPr>
        <p:txBody>
          <a:bodyPr/>
          <a:lstStyle/>
          <a:p>
            <a:r>
              <a:rPr lang="en-US" altLang="en-US" dirty="0">
                <a:latin typeface="Lucida Handwriting" panose="03010101010101010101" pitchFamily="66" charset="77"/>
              </a:rPr>
              <a:t>Metal Framework try-in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DF065-34BB-2343-ABBB-346973A7C6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400" dirty="0"/>
              <a:t>Inspect the metal framework</a:t>
            </a:r>
          </a:p>
          <a:p>
            <a:pPr lvl="1"/>
            <a:r>
              <a:rPr lang="en-US" altLang="en-US" sz="2000" dirty="0"/>
              <a:t>Completed design=requested design</a:t>
            </a:r>
          </a:p>
          <a:p>
            <a:pPr lvl="1"/>
            <a:r>
              <a:rPr lang="en-US" altLang="en-US" sz="2000" dirty="0"/>
              <a:t>Rest seats are covered</a:t>
            </a:r>
          </a:p>
          <a:p>
            <a:pPr lvl="1"/>
            <a:r>
              <a:rPr lang="en-US" altLang="en-US" sz="2000" dirty="0"/>
              <a:t>Clasp assembly is in contact with abutment teeth</a:t>
            </a:r>
          </a:p>
          <a:p>
            <a:pPr lvl="1">
              <a:buNone/>
            </a:pPr>
            <a:r>
              <a:rPr lang="en-US" altLang="en-US" sz="2000" b="1" i="1" dirty="0">
                <a:solidFill>
                  <a:srgbClr val="C00000"/>
                </a:solidFill>
              </a:rPr>
              <a:t>A framework fits the cast, may not </a:t>
            </a:r>
            <a:r>
              <a:rPr lang="en-US" altLang="en-US" b="1" i="1" dirty="0">
                <a:solidFill>
                  <a:srgbClr val="C00000"/>
                </a:solidFill>
              </a:rPr>
              <a:t>necessarily fit in the mouth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B5916690-458A-2942-9D35-F445A9958A43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574326" y="2011363"/>
          <a:ext cx="4391973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150100" imgH="5613400" progId="MSPhotoEd.3">
                  <p:embed/>
                </p:oleObj>
              </mc:Choice>
              <mc:Fallback>
                <p:oleObj name="Photo Editor Photo" r:id="rId2" imgW="7150100" imgH="5613400" progId="MSPhotoEd.3">
                  <p:embed/>
                  <p:pic>
                    <p:nvPicPr>
                      <p:cNvPr id="1026" name="Object 5">
                        <a:extLst>
                          <a:ext uri="{FF2B5EF4-FFF2-40B4-BE49-F238E27FC236}">
                            <a16:creationId xmlns:a16="http://schemas.microsoft.com/office/drawing/2014/main" id="{EA53ED0C-DCE4-9748-87B1-7B771461B4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326" y="2011363"/>
                        <a:ext cx="4391973" cy="344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2392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C066-3CD5-D143-82CB-F1D822257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86038" y="287338"/>
            <a:ext cx="9605962" cy="1060450"/>
          </a:xfrm>
        </p:spPr>
        <p:txBody>
          <a:bodyPr/>
          <a:lstStyle/>
          <a:p>
            <a:r>
              <a:rPr lang="en-US" altLang="en-US" dirty="0">
                <a:latin typeface="Lucida Handwriting" panose="03010101010101010101" pitchFamily="66" charset="77"/>
              </a:rPr>
              <a:t>Metal  Framework Adjustment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52935-FAE5-3B4E-B50E-D235FC2EF3E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347788"/>
            <a:ext cx="4890052" cy="4111625"/>
          </a:xfrm>
        </p:spPr>
        <p:txBody>
          <a:bodyPr>
            <a:normAutofit/>
          </a:bodyPr>
          <a:lstStyle/>
          <a:p>
            <a:r>
              <a:rPr lang="en-US" altLang="en-US" sz="2600" dirty="0"/>
              <a:t>Check contact of the metal on the teeth</a:t>
            </a:r>
          </a:p>
          <a:p>
            <a:r>
              <a:rPr lang="en-US" altLang="en-US" sz="2600" u="sng" dirty="0"/>
              <a:t>If framework does not fit</a:t>
            </a:r>
          </a:p>
          <a:p>
            <a:pPr lvl="2"/>
            <a:r>
              <a:rPr lang="en-US" altLang="en-US" sz="2000" dirty="0"/>
              <a:t>Rouge/chloroform mixture</a:t>
            </a:r>
          </a:p>
          <a:p>
            <a:pPr lvl="2"/>
            <a:r>
              <a:rPr lang="en-US" altLang="en-US" sz="2000" dirty="0"/>
              <a:t>Occlude</a:t>
            </a:r>
          </a:p>
          <a:p>
            <a:pPr lvl="3"/>
            <a:r>
              <a:rPr lang="en-US" altLang="en-US" sz="2000" dirty="0"/>
              <a:t>Detects interferences</a:t>
            </a:r>
          </a:p>
          <a:p>
            <a:endParaRPr lang="en-US" dirty="0"/>
          </a:p>
        </p:txBody>
      </p:sp>
      <p:pic>
        <p:nvPicPr>
          <p:cNvPr id="5" name="Picture 6" descr="C:\My Documents\Untitled-1.jpg">
            <a:extLst>
              <a:ext uri="{FF2B5EF4-FFF2-40B4-BE49-F238E27FC236}">
                <a16:creationId xmlns:a16="http://schemas.microsoft.com/office/drawing/2014/main" id="{D18539B8-86F3-AF49-BA5A-2B5DA4606D7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9" y="2630930"/>
            <a:ext cx="8062452" cy="270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223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8AFF-708C-FC4B-9E91-6E445460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Lucida Handwriting" panose="03010101010101010101" pitchFamily="66" charset="77"/>
              </a:rPr>
              <a:t>Metal  Framework Adjustment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3DF1A-46F4-164C-9293-732D5C7866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400" dirty="0"/>
              <a:t>Paint mixture on intaglio surface</a:t>
            </a:r>
          </a:p>
          <a:p>
            <a:r>
              <a:rPr lang="en-US" altLang="en-US" sz="2400" dirty="0"/>
              <a:t>Air dry</a:t>
            </a:r>
          </a:p>
          <a:p>
            <a:r>
              <a:rPr lang="en-US" altLang="en-US" sz="2400" dirty="0"/>
              <a:t>Insert framework</a:t>
            </a:r>
          </a:p>
          <a:p>
            <a:endParaRPr lang="en-US" dirty="0"/>
          </a:p>
        </p:txBody>
      </p:sp>
      <p:pic>
        <p:nvPicPr>
          <p:cNvPr id="5" name="Picture 5" descr="C:\My Documents\Untitled-2.jpg">
            <a:extLst>
              <a:ext uri="{FF2B5EF4-FFF2-40B4-BE49-F238E27FC236}">
                <a16:creationId xmlns:a16="http://schemas.microsoft.com/office/drawing/2014/main" id="{EBB1A554-BFC3-EF4F-BED4-F6C12CA2A6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94" y="1864194"/>
            <a:ext cx="5497497" cy="403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257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916-B52A-A647-BAC3-BC12986A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377187"/>
            <a:ext cx="9605635" cy="1059305"/>
          </a:xfrm>
        </p:spPr>
        <p:txBody>
          <a:bodyPr/>
          <a:lstStyle/>
          <a:p>
            <a:r>
              <a:rPr lang="en-US" altLang="en-US" dirty="0">
                <a:latin typeface="Lucida Handwriting" panose="03010101010101010101" pitchFamily="66" charset="77"/>
              </a:rPr>
              <a:t>Metal Framework  Adjustment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1BE94-7C0E-EB40-9618-EA854FBDE7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Tx/>
              <a:buSzPct val="75000"/>
              <a:buFont typeface="Wingdings" pitchFamily="2" charset="2"/>
              <a:buChar char="§"/>
            </a:pPr>
            <a:r>
              <a:rPr lang="en-US" altLang="en-US" sz="2400" dirty="0">
                <a:latin typeface="Times New Roman" panose="02020603050405020304" pitchFamily="18" charset="0"/>
              </a:rPr>
              <a:t>Air dry</a:t>
            </a:r>
          </a:p>
          <a:p>
            <a:pPr>
              <a:buClrTx/>
              <a:buSzPct val="75000"/>
              <a:buFont typeface="Wingdings" pitchFamily="2" charset="2"/>
              <a:buChar char="§"/>
            </a:pPr>
            <a:r>
              <a:rPr lang="en-US" altLang="en-US" sz="2400" dirty="0">
                <a:latin typeface="Times New Roman" panose="02020603050405020304" pitchFamily="18" charset="0"/>
              </a:rPr>
              <a:t>Inspect metal framework for show through areas</a:t>
            </a:r>
          </a:p>
          <a:p>
            <a:endParaRPr lang="en-US" dirty="0"/>
          </a:p>
        </p:txBody>
      </p:sp>
      <p:pic>
        <p:nvPicPr>
          <p:cNvPr id="5" name="Picture 5" descr="C:\My Documents\Untitled-5.jpg">
            <a:extLst>
              <a:ext uri="{FF2B5EF4-FFF2-40B4-BE49-F238E27FC236}">
                <a16:creationId xmlns:a16="http://schemas.microsoft.com/office/drawing/2014/main" id="{BC8DBC41-A9E4-3747-AAFE-824687A60D6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61" y="3223878"/>
            <a:ext cx="7176026" cy="257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194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DDDE-96C5-6E44-B63D-7FD32315E1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19122" y="171402"/>
            <a:ext cx="9605962" cy="595516"/>
          </a:xfrm>
        </p:spPr>
        <p:txBody>
          <a:bodyPr/>
          <a:lstStyle/>
          <a:p>
            <a:r>
              <a:rPr lang="en-US" altLang="en-US" dirty="0">
                <a:latin typeface="Lucida Handwriting" panose="03010101010101010101" pitchFamily="66" charset="77"/>
              </a:rPr>
              <a:t>Metal  Framework Adjustment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FAFB1-6FE2-A44C-8FA6-DDCCC66C088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88135" y="875741"/>
            <a:ext cx="3495371" cy="3448050"/>
          </a:xfrm>
        </p:spPr>
        <p:txBody>
          <a:bodyPr/>
          <a:lstStyle/>
          <a:p>
            <a:pPr>
              <a:buClrTx/>
              <a:buSzPct val="75000"/>
              <a:buFont typeface="Wingdings" pitchFamily="2" charset="2"/>
              <a:buChar char="§"/>
            </a:pPr>
            <a:r>
              <a:rPr lang="en-US" altLang="en-US" dirty="0">
                <a:latin typeface="Times New Roman" panose="02020603050405020304" pitchFamily="18" charset="0"/>
              </a:rPr>
              <a:t>Fissure bur or inverted cone</a:t>
            </a:r>
          </a:p>
          <a:p>
            <a:pPr>
              <a:buClrTx/>
              <a:buSzPct val="75000"/>
              <a:buFont typeface="Wingdings" pitchFamily="2" charset="2"/>
              <a:buChar char="§"/>
            </a:pPr>
            <a:r>
              <a:rPr lang="en-US" altLang="en-US" dirty="0">
                <a:latin typeface="Times New Roman" panose="02020603050405020304" pitchFamily="18" charset="0"/>
              </a:rPr>
              <a:t>High-speed handpiece</a:t>
            </a:r>
          </a:p>
          <a:p>
            <a:pPr>
              <a:buClrTx/>
              <a:buSzPct val="75000"/>
              <a:buFont typeface="Wingdings" pitchFamily="2" charset="2"/>
              <a:buChar char="§"/>
            </a:pPr>
            <a:r>
              <a:rPr lang="en-US" altLang="en-US" dirty="0">
                <a:latin typeface="Times New Roman" panose="02020603050405020304" pitchFamily="18" charset="0"/>
              </a:rPr>
              <a:t>Most common area of interference:</a:t>
            </a:r>
          </a:p>
          <a:p>
            <a:pPr lvl="1">
              <a:buClrTx/>
              <a:buSzPct val="75000"/>
              <a:buFont typeface="Wingdings" pitchFamily="2" charset="2"/>
              <a:buChar char="§"/>
            </a:pPr>
            <a:r>
              <a:rPr lang="en-US" altLang="en-US" b="1" u="sng" dirty="0">
                <a:latin typeface="Times New Roman" panose="02020603050405020304" pitchFamily="18" charset="0"/>
              </a:rPr>
              <a:t>Junction of guide plate/rest</a:t>
            </a:r>
          </a:p>
          <a:p>
            <a:endParaRPr lang="en-US" dirty="0"/>
          </a:p>
        </p:txBody>
      </p:sp>
      <p:pic>
        <p:nvPicPr>
          <p:cNvPr id="5" name="Picture 5" descr="C:\My Documents\Untitled-4.jpg">
            <a:extLst>
              <a:ext uri="{FF2B5EF4-FFF2-40B4-BE49-F238E27FC236}">
                <a16:creationId xmlns:a16="http://schemas.microsoft.com/office/drawing/2014/main" id="{E1428D9C-A44B-464B-A61F-2B878158188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239" y="3457230"/>
            <a:ext cx="7251298" cy="23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96D51-A86C-834B-AAB4-B47D12FBB5F6}"/>
              </a:ext>
            </a:extLst>
          </p:cNvPr>
          <p:cNvSpPr txBox="1"/>
          <p:nvPr/>
        </p:nvSpPr>
        <p:spPr>
          <a:xfrm>
            <a:off x="6268066" y="1007995"/>
            <a:ext cx="44028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Check retentive quality of clasp arm (do not bend the clasp to increase retention)</a:t>
            </a:r>
          </a:p>
          <a:p>
            <a:pPr marL="285750" indent="-285750">
              <a:buSzPct val="75000"/>
              <a:buFont typeface="Arial" panose="020B0604020202020204" pitchFamily="34" charset="0"/>
              <a:buChar char="•"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marL="285750" indent="-285750">
              <a:buSzPct val="75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Check the occlusion—maximum intercuspation (centric occlusion) </a:t>
            </a:r>
            <a:r>
              <a:rPr lang="en-US" altLang="en-US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ONE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framework at a time</a:t>
            </a:r>
          </a:p>
        </p:txBody>
      </p:sp>
    </p:spTree>
    <p:extLst>
      <p:ext uri="{BB962C8B-B14F-4D97-AF65-F5344CB8AC3E}">
        <p14:creationId xmlns:p14="http://schemas.microsoft.com/office/powerpoint/2010/main" val="3311610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63F8-4D28-1641-A109-D1302A6324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0708" y="259187"/>
            <a:ext cx="9605962" cy="1058862"/>
          </a:xfrm>
        </p:spPr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Denture Occlusion--</a:t>
            </a:r>
            <a:r>
              <a:rPr lang="en-US" altLang="en-US" dirty="0">
                <a:latin typeface="Lucida Handwriting" panose="03010101010101010101" pitchFamily="66" charset="77"/>
              </a:rPr>
              <a:t>Denture Set-up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3C11C-1306-3249-B3FE-AD86AB0650E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011363"/>
            <a:ext cx="4645025" cy="344805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2000" dirty="0"/>
              <a:t>Make occlusal wax rim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CJR record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Tooth set-up</a:t>
            </a:r>
          </a:p>
          <a:p>
            <a:pPr lvl="1">
              <a:lnSpc>
                <a:spcPct val="90000"/>
              </a:lnSpc>
            </a:pPr>
            <a:r>
              <a:rPr lang="en-US" altLang="en-US" sz="2000" b="1" dirty="0">
                <a:solidFill>
                  <a:srgbClr val="C00000"/>
                </a:solidFill>
              </a:rPr>
              <a:t>Confirm centric chair-side before sending to laboratory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/>
              <a:t>Alternative Method:</a:t>
            </a:r>
          </a:p>
          <a:p>
            <a:pPr lvl="3">
              <a:lnSpc>
                <a:spcPct val="90000"/>
              </a:lnSpc>
            </a:pPr>
            <a:r>
              <a:rPr lang="en-US" altLang="en-US" sz="1600" dirty="0"/>
              <a:t>Laboratory sets teeth and returns to dentist for wax try-in</a:t>
            </a:r>
          </a:p>
          <a:p>
            <a:endParaRPr lang="en-US" dirty="0"/>
          </a:p>
        </p:txBody>
      </p:sp>
      <p:pic>
        <p:nvPicPr>
          <p:cNvPr id="6" name="Picture 7" descr="145818-R2-E036">
            <a:extLst>
              <a:ext uri="{FF2B5EF4-FFF2-40B4-BE49-F238E27FC236}">
                <a16:creationId xmlns:a16="http://schemas.microsoft.com/office/drawing/2014/main" id="{CA87FF44-6ECB-4741-9BA7-DF4DCC7C340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50913"/>
            <a:ext cx="33528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mage1">
            <a:extLst>
              <a:ext uri="{FF2B5EF4-FFF2-40B4-BE49-F238E27FC236}">
                <a16:creationId xmlns:a16="http://schemas.microsoft.com/office/drawing/2014/main" id="{C42C4B0F-59A5-F94D-8F45-5CC2B9300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3211513"/>
            <a:ext cx="38100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45818-R2-E038">
            <a:extLst>
              <a:ext uri="{FF2B5EF4-FFF2-40B4-BE49-F238E27FC236}">
                <a16:creationId xmlns:a16="http://schemas.microsoft.com/office/drawing/2014/main" id="{2889995C-AA5B-E14A-BD94-F1080540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407" y="1020763"/>
            <a:ext cx="29352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29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EAA8-0A54-C54D-A95A-D20F134B26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6129" y="303419"/>
            <a:ext cx="6622026" cy="1058862"/>
          </a:xfrm>
        </p:spPr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Partial Denture Try-in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4FD4C-F7A0-BF45-973C-9C2F5463D21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8927" y="1273945"/>
            <a:ext cx="3621125" cy="344805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Similar to complete denture try-in</a:t>
            </a:r>
          </a:p>
          <a:p>
            <a:r>
              <a:rPr lang="en-US" sz="2200" dirty="0"/>
              <a:t>Pressure indicating paste (PIP)</a:t>
            </a:r>
          </a:p>
          <a:p>
            <a:pPr lvl="1"/>
            <a:r>
              <a:rPr lang="en-US" sz="1900" dirty="0"/>
              <a:t>Thinly coat the intaglio surface of the denture flange</a:t>
            </a:r>
          </a:p>
          <a:p>
            <a:pPr lvl="2"/>
            <a:r>
              <a:rPr lang="en-US" sz="1700" dirty="0"/>
              <a:t>Insert denture until seated </a:t>
            </a:r>
          </a:p>
          <a:p>
            <a:pPr lvl="2"/>
            <a:r>
              <a:rPr lang="en-US" sz="1700" dirty="0">
                <a:solidFill>
                  <a:srgbClr val="C00000"/>
                </a:solidFill>
              </a:rPr>
              <a:t>Remove denture and check for rubbed away areas</a:t>
            </a:r>
          </a:p>
          <a:p>
            <a:pPr lvl="2"/>
            <a:r>
              <a:rPr lang="en-US" sz="1700" dirty="0"/>
              <a:t>Adjust denture base until fully seated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8CC0F-443E-BD48-9EA9-6D534443E8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02337" y="1250801"/>
            <a:ext cx="3986258" cy="34417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Check for over-extended denture fla</a:t>
            </a:r>
            <a:r>
              <a:rPr lang="en-US" dirty="0"/>
              <a:t>nge</a:t>
            </a:r>
          </a:p>
          <a:p>
            <a:pPr lvl="1"/>
            <a:r>
              <a:rPr lang="en-US" sz="2300" dirty="0">
                <a:solidFill>
                  <a:srgbClr val="C00000"/>
                </a:solidFill>
              </a:rPr>
              <a:t>Relieve muscle attachment areas</a:t>
            </a:r>
          </a:p>
          <a:p>
            <a:pPr lvl="1"/>
            <a:r>
              <a:rPr lang="en-US" sz="2300" dirty="0">
                <a:solidFill>
                  <a:srgbClr val="C00000"/>
                </a:solidFill>
              </a:rPr>
              <a:t>Check the following positions:</a:t>
            </a:r>
          </a:p>
          <a:p>
            <a:pPr lvl="2"/>
            <a:r>
              <a:rPr lang="en-US" sz="2100" dirty="0">
                <a:solidFill>
                  <a:srgbClr val="C00000"/>
                </a:solidFill>
              </a:rPr>
              <a:t>Centric</a:t>
            </a:r>
          </a:p>
          <a:p>
            <a:pPr lvl="2"/>
            <a:r>
              <a:rPr lang="en-US" sz="2100" dirty="0">
                <a:solidFill>
                  <a:srgbClr val="C00000"/>
                </a:solidFill>
              </a:rPr>
              <a:t>Lateral </a:t>
            </a:r>
          </a:p>
          <a:p>
            <a:pPr lvl="2"/>
            <a:r>
              <a:rPr lang="en-US" sz="2100" dirty="0">
                <a:solidFill>
                  <a:srgbClr val="C00000"/>
                </a:solidFill>
              </a:rPr>
              <a:t>Protrusive </a:t>
            </a:r>
          </a:p>
          <a:p>
            <a:pPr lvl="2"/>
            <a:r>
              <a:rPr lang="en-US" sz="2100" dirty="0">
                <a:solidFill>
                  <a:srgbClr val="C00000"/>
                </a:solidFill>
              </a:rPr>
              <a:t>Each position must be performed separately</a:t>
            </a:r>
          </a:p>
          <a:p>
            <a:pPr lvl="1"/>
            <a:endParaRPr lang="en-US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sz="2900" dirty="0">
                <a:solidFill>
                  <a:srgbClr val="C00000"/>
                </a:solidFill>
              </a:rPr>
              <a:t>NOTE: Similar procedure for metal framework try-in</a:t>
            </a:r>
            <a:endParaRPr lang="en-US" sz="2900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95AD0FAB-C1AB-E045-BE92-3DF8E658B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682290"/>
              </p:ext>
            </p:extLst>
          </p:nvPr>
        </p:nvGraphicFramePr>
        <p:xfrm>
          <a:off x="8355358" y="1093305"/>
          <a:ext cx="3748596" cy="457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2636500" imgH="15417800" progId="MSPhotoEd.3">
                  <p:embed/>
                </p:oleObj>
              </mc:Choice>
              <mc:Fallback>
                <p:oleObj name="Photo Editor Photo" r:id="rId2" imgW="12636500" imgH="15417800" progId="MSPhotoEd.3">
                  <p:embed/>
                  <p:pic>
                    <p:nvPicPr>
                      <p:cNvPr id="28677" name="Object 5">
                        <a:extLst>
                          <a:ext uri="{FF2B5EF4-FFF2-40B4-BE49-F238E27FC236}">
                            <a16:creationId xmlns:a16="http://schemas.microsoft.com/office/drawing/2014/main" id="{061C0D5E-B0D2-0A4F-9BA4-CD4259549A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5358" y="1093305"/>
                        <a:ext cx="3748596" cy="457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0098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EA454-B1B2-9745-B255-BA35FBAB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73577"/>
            <a:ext cx="9603275" cy="567081"/>
          </a:xfrm>
        </p:spPr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Post Treatment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80F23-D059-7E4B-B98C-CCD538820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/>
              <a:t>Denture Home Care and Maintenance (safe method for removal and insertion)</a:t>
            </a:r>
          </a:p>
          <a:p>
            <a:r>
              <a:rPr lang="en-US" sz="2200" dirty="0"/>
              <a:t>Patient returns in 24-48 hours</a:t>
            </a:r>
          </a:p>
          <a:p>
            <a:r>
              <a:rPr lang="en-US" sz="2200" dirty="0"/>
              <a:t>Check the following:</a:t>
            </a:r>
          </a:p>
          <a:p>
            <a:pPr lvl="1"/>
            <a:r>
              <a:rPr lang="en-US" dirty="0"/>
              <a:t>Denture Borders</a:t>
            </a:r>
          </a:p>
          <a:p>
            <a:pPr lvl="1"/>
            <a:r>
              <a:rPr lang="en-US" dirty="0"/>
              <a:t>Occlusion</a:t>
            </a:r>
          </a:p>
          <a:p>
            <a:pPr lvl="1"/>
            <a:r>
              <a:rPr lang="en-US" dirty="0"/>
              <a:t>Sore spots</a:t>
            </a:r>
          </a:p>
          <a:p>
            <a:pPr lvl="1"/>
            <a:endParaRPr lang="en-US" dirty="0"/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Depending on patient’s experience with RPD’s, post treatment could last for several months</a:t>
            </a:r>
          </a:p>
        </p:txBody>
      </p:sp>
    </p:spTree>
    <p:extLst>
      <p:ext uri="{BB962C8B-B14F-4D97-AF65-F5344CB8AC3E}">
        <p14:creationId xmlns:p14="http://schemas.microsoft.com/office/powerpoint/2010/main" val="336365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9F48B-CA38-6349-82FB-5EE1802B2EF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831850"/>
            <a:ext cx="5418138" cy="5246688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</a:t>
            </a:r>
            <a:r>
              <a:rPr lang="en-US" sz="2000" dirty="0"/>
              <a:t> to your patient</a:t>
            </a:r>
          </a:p>
          <a:p>
            <a:pPr lvl="1"/>
            <a:r>
              <a:rPr lang="en-US" sz="1800" dirty="0"/>
              <a:t>Review Medical History</a:t>
            </a:r>
          </a:p>
          <a:p>
            <a:pPr lvl="1"/>
            <a:r>
              <a:rPr lang="en-US" sz="1800" dirty="0"/>
              <a:t>FMX/</a:t>
            </a:r>
            <a:r>
              <a:rPr lang="en-US" sz="1800" dirty="0" err="1"/>
              <a:t>Panorex</a:t>
            </a:r>
            <a:endParaRPr lang="en-US" sz="1800" dirty="0"/>
          </a:p>
          <a:p>
            <a:pPr lvl="1"/>
            <a:r>
              <a:rPr lang="en-US" sz="1800" dirty="0"/>
              <a:t>Good and bad about existing dentures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Examine</a:t>
            </a:r>
            <a:r>
              <a:rPr lang="en-US" sz="2000" dirty="0"/>
              <a:t> oral structures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a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prognosis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/>
              <a:t>(to include possible problem areas </a:t>
            </a:r>
            <a:r>
              <a:rPr lang="en-US" sz="2000" dirty="0">
                <a:solidFill>
                  <a:srgbClr val="FF0000"/>
                </a:solidFill>
              </a:rPr>
              <a:t>BEFORE</a:t>
            </a:r>
            <a:r>
              <a:rPr lang="en-US" sz="2000" dirty="0"/>
              <a:t> you start)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for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</a:t>
            </a:r>
            <a:r>
              <a:rPr lang="en-US" sz="2000" dirty="0"/>
              <a:t>of patient </a:t>
            </a:r>
            <a:r>
              <a:rPr lang="en-US" sz="2000" b="1" dirty="0"/>
              <a:t>before</a:t>
            </a:r>
            <a:r>
              <a:rPr lang="en-US" sz="2000" dirty="0"/>
              <a:t> teeth were extracted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Ask for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 input </a:t>
            </a:r>
            <a:r>
              <a:rPr lang="en-US" sz="2000" dirty="0"/>
              <a:t>during treatment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Make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alginate impressions </a:t>
            </a:r>
            <a:r>
              <a:rPr lang="en-US" sz="2000" dirty="0"/>
              <a:t>of dentures that they like wearing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40822F-E967-8A43-8AC5-214E670AAD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200"/>
            <a:ext cx="100584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Understanding the Edentulous Predicament</a:t>
            </a:r>
            <a:br>
              <a:rPr lang="en-US" sz="2400" dirty="0"/>
            </a:br>
            <a:r>
              <a:rPr lang="en-US" sz="2400" b="1" dirty="0"/>
              <a:t>Developing Patient Rapport</a:t>
            </a:r>
            <a:br>
              <a:rPr lang="en-US" sz="2400" dirty="0"/>
            </a:br>
            <a:br>
              <a:rPr lang="en-US" sz="2400" b="1" dirty="0"/>
            </a:br>
            <a:endParaRPr lang="en-US" sz="24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87D04E6-BE94-FC42-A306-4D9AC05CEAF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174183" y="1238575"/>
            <a:ext cx="4017818" cy="2426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2B2284-CFE5-DD47-A323-B7EA890D4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92" y="3537866"/>
            <a:ext cx="4128654" cy="25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72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F74018-DDBB-1546-A9F2-39B81F42E3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9914" y="288925"/>
            <a:ext cx="9605962" cy="10588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“What if “scenario #1---</a:t>
            </a:r>
            <a:r>
              <a:rPr lang="en-US" sz="2400" dirty="0">
                <a:latin typeface="Lucida Handwriting" panose="03010101010101010101" pitchFamily="66" charset="77"/>
              </a:rPr>
              <a:t>Surveyed Crown</a:t>
            </a:r>
            <a:endParaRPr lang="en-US" sz="2800" dirty="0">
              <a:latin typeface="Lucida Handwriting" panose="03010101010101010101" pitchFamily="66" charset="77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C0B7C1A-8E32-AB4D-94DF-716C8C2B7D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01444" y="1200203"/>
            <a:ext cx="4645025" cy="3448050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/>
              <a:t>Ideal tooth preparation</a:t>
            </a:r>
          </a:p>
          <a:p>
            <a:pPr lvl="1"/>
            <a:r>
              <a:rPr lang="en-US" altLang="en-US" sz="2000" dirty="0"/>
              <a:t>Additional tooth reduction for:</a:t>
            </a:r>
          </a:p>
          <a:p>
            <a:pPr lvl="2"/>
            <a:r>
              <a:rPr lang="en-US" altLang="en-US" sz="1800" dirty="0"/>
              <a:t>Guide plate</a:t>
            </a:r>
          </a:p>
          <a:p>
            <a:pPr lvl="2"/>
            <a:r>
              <a:rPr lang="en-US" altLang="en-US" sz="1800" dirty="0"/>
              <a:t>Rest seat </a:t>
            </a:r>
          </a:p>
          <a:p>
            <a:pPr lvl="2"/>
            <a:endParaRPr lang="en-US" altLang="en-US" sz="1800" dirty="0"/>
          </a:p>
          <a:p>
            <a:r>
              <a:rPr lang="en-US" altLang="en-US" sz="2400" dirty="0">
                <a:solidFill>
                  <a:srgbClr val="C00000"/>
                </a:solidFill>
              </a:rPr>
              <a:t>Insufficient tooth reduction</a:t>
            </a:r>
          </a:p>
          <a:p>
            <a:pPr lvl="1"/>
            <a:r>
              <a:rPr lang="en-US" altLang="en-US" sz="2000" dirty="0">
                <a:solidFill>
                  <a:srgbClr val="C00000"/>
                </a:solidFill>
              </a:rPr>
              <a:t>Rest seat perforation</a:t>
            </a:r>
          </a:p>
          <a:p>
            <a:pPr lvl="1"/>
            <a:r>
              <a:rPr lang="en-US" altLang="en-US" sz="2000" dirty="0">
                <a:solidFill>
                  <a:srgbClr val="C00000"/>
                </a:solidFill>
              </a:rPr>
              <a:t>Increased crown width</a:t>
            </a:r>
          </a:p>
          <a:p>
            <a:endParaRPr lang="en-US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D1F0B5C-89E9-674E-A80D-C01855AF3FB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28" y="1006528"/>
            <a:ext cx="3272744" cy="242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AB2189C3-AB7B-C445-B487-5D973D00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34" y="3303639"/>
            <a:ext cx="3761407" cy="227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FC9486-4D0E-E14A-B8C9-F16F73290783}"/>
              </a:ext>
            </a:extLst>
          </p:cNvPr>
          <p:cNvSpPr txBox="1"/>
          <p:nvPr/>
        </p:nvSpPr>
        <p:spPr>
          <a:xfrm>
            <a:off x="1312606" y="4841928"/>
            <a:ext cx="4783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NOTE:  Surveyed crowns do not have the same contours as a traditional crown </a:t>
            </a:r>
          </a:p>
        </p:txBody>
      </p:sp>
    </p:spTree>
    <p:extLst>
      <p:ext uri="{BB962C8B-B14F-4D97-AF65-F5344CB8AC3E}">
        <p14:creationId xmlns:p14="http://schemas.microsoft.com/office/powerpoint/2010/main" val="2441063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278F-2D1E-A842-ACA4-5F229D6B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324465"/>
            <a:ext cx="9605635" cy="9144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Lucida Handwriting" panose="03010101010101010101" pitchFamily="66" charset="77"/>
              </a:rPr>
              <a:t>“What if” Scenario #2—</a:t>
            </a:r>
            <a:r>
              <a:rPr lang="en-US" sz="2400" dirty="0">
                <a:latin typeface="Lucida Handwriting" panose="03010101010101010101" pitchFamily="66" charset="77"/>
              </a:rPr>
              <a:t>Surveyed Crowns to fit existing denture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18AE5-1325-9345-AC04-EF5E00DAA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1139" y="2010878"/>
            <a:ext cx="4645152" cy="3448595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58-year old man </a:t>
            </a:r>
          </a:p>
          <a:p>
            <a:pPr lvl="1"/>
            <a:r>
              <a:rPr lang="en-US" altLang="en-US" sz="2600" dirty="0"/>
              <a:t>Has an existing RPD one-year old</a:t>
            </a:r>
          </a:p>
          <a:p>
            <a:pPr lvl="1"/>
            <a:r>
              <a:rPr lang="en-US" altLang="en-US" sz="2600" dirty="0"/>
              <a:t>Defective resin veneered restorations</a:t>
            </a:r>
          </a:p>
          <a:p>
            <a:pPr lvl="2"/>
            <a:r>
              <a:rPr lang="en-US" altLang="en-US" sz="2200" dirty="0"/>
              <a:t>Tooth #s 27, 28</a:t>
            </a:r>
          </a:p>
          <a:p>
            <a:r>
              <a:rPr lang="en-US" dirty="0"/>
              <a:t>NEW DENTURE?????</a:t>
            </a:r>
          </a:p>
        </p:txBody>
      </p:sp>
      <p:pic>
        <p:nvPicPr>
          <p:cNvPr id="5" name="Picture 5" descr="A:\1 copy.jpg">
            <a:extLst>
              <a:ext uri="{FF2B5EF4-FFF2-40B4-BE49-F238E27FC236}">
                <a16:creationId xmlns:a16="http://schemas.microsoft.com/office/drawing/2014/main" id="{094149EE-98D3-D642-9E39-F7E9FEFEEE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91" y="2010877"/>
            <a:ext cx="5771389" cy="389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515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E0924-653E-FD47-A5E6-78E99293D8F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89587" y="816748"/>
            <a:ext cx="4645025" cy="34480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/>
              <a:t>Defective restorations removed</a:t>
            </a:r>
          </a:p>
          <a:p>
            <a:pPr lvl="1"/>
            <a:r>
              <a:rPr lang="en-US" altLang="en-US" sz="2400" dirty="0">
                <a:solidFill>
                  <a:srgbClr val="C00000"/>
                </a:solidFill>
              </a:rPr>
              <a:t>If possible, use reline defective restorations and use as provisional restorations</a:t>
            </a:r>
          </a:p>
          <a:p>
            <a:endParaRPr lang="en-US" dirty="0"/>
          </a:p>
        </p:txBody>
      </p:sp>
      <p:pic>
        <p:nvPicPr>
          <p:cNvPr id="5" name="Picture 5" descr="A:\2 copy.jpg">
            <a:extLst>
              <a:ext uri="{FF2B5EF4-FFF2-40B4-BE49-F238E27FC236}">
                <a16:creationId xmlns:a16="http://schemas.microsoft.com/office/drawing/2014/main" id="{E1052662-CF42-FD48-BFD2-766D40BB521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23" y="473870"/>
            <a:ext cx="5727276" cy="40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605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50B91-A929-344F-A1EF-8F181977904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53952" y="755293"/>
            <a:ext cx="4949687" cy="3524250"/>
          </a:xfrm>
        </p:spPr>
        <p:txBody>
          <a:bodyPr/>
          <a:lstStyle/>
          <a:p>
            <a:r>
              <a:rPr lang="en-US" altLang="en-US" sz="2800" dirty="0"/>
              <a:t>Teeth were prepared for PFM restorations</a:t>
            </a:r>
          </a:p>
          <a:p>
            <a:r>
              <a:rPr lang="en-US" altLang="en-US" sz="2800" dirty="0"/>
              <a:t>VPS syringed into gingival sulcus</a:t>
            </a:r>
          </a:p>
          <a:p>
            <a:r>
              <a:rPr lang="en-US" altLang="en-US" sz="2800" dirty="0"/>
              <a:t>RPD is inserted and inspected for complete seating</a:t>
            </a:r>
          </a:p>
          <a:p>
            <a:endParaRPr lang="en-US" dirty="0"/>
          </a:p>
        </p:txBody>
      </p:sp>
      <p:pic>
        <p:nvPicPr>
          <p:cNvPr id="5" name="Picture 5" descr="A:\3 copy.jpg">
            <a:extLst>
              <a:ext uri="{FF2B5EF4-FFF2-40B4-BE49-F238E27FC236}">
                <a16:creationId xmlns:a16="http://schemas.microsoft.com/office/drawing/2014/main" id="{E2BF1995-DE50-714A-8C2B-68385213D4A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44" y="476822"/>
            <a:ext cx="6096000" cy="416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582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95DAB-02B4-9047-A81C-7195CC57BA6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5690" y="484135"/>
            <a:ext cx="5049078" cy="432635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/>
              <a:t>Pick-up impression is inspected for accuracy</a:t>
            </a:r>
          </a:p>
          <a:p>
            <a:pPr lvl="1"/>
            <a:r>
              <a:rPr lang="en-US" altLang="en-US" sz="2600" dirty="0">
                <a:highlight>
                  <a:srgbClr val="FFFF00"/>
                </a:highlight>
              </a:rPr>
              <a:t>Yellow area is intaglio surface</a:t>
            </a:r>
          </a:p>
          <a:p>
            <a:r>
              <a:rPr lang="en-US" altLang="en-US" sz="2800" dirty="0"/>
              <a:t>Before pouring, retentive arms and resin undercuts are blocked out with wax  </a:t>
            </a:r>
            <a:r>
              <a:rPr lang="en-US" altLang="en-US" sz="2400" dirty="0"/>
              <a:t>(ensure removal of RPD)</a:t>
            </a:r>
          </a:p>
          <a:p>
            <a:r>
              <a:rPr lang="en-US" altLang="en-US" sz="3000" u="sng" dirty="0"/>
              <a:t>Disadvantage:</a:t>
            </a:r>
            <a:r>
              <a:rPr lang="en-US" altLang="en-US" sz="3000" dirty="0"/>
              <a:t>  Patient temporarily surrenders RPD</a:t>
            </a:r>
          </a:p>
          <a:p>
            <a:endParaRPr lang="en-US" dirty="0"/>
          </a:p>
        </p:txBody>
      </p:sp>
      <p:pic>
        <p:nvPicPr>
          <p:cNvPr id="5" name="Picture 5" descr="A:\4 copy.jpg">
            <a:extLst>
              <a:ext uri="{FF2B5EF4-FFF2-40B4-BE49-F238E27FC236}">
                <a16:creationId xmlns:a16="http://schemas.microsoft.com/office/drawing/2014/main" id="{A9F677A8-BF2C-5941-B51C-9A8403B9317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47" y="375501"/>
            <a:ext cx="6096000" cy="426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62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CFF06-5833-8A42-AD74-B7DAD188C39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4684" y="530944"/>
            <a:ext cx="4929809" cy="4545013"/>
          </a:xfrm>
        </p:spPr>
        <p:txBody>
          <a:bodyPr/>
          <a:lstStyle/>
          <a:p>
            <a:r>
              <a:rPr lang="en-US" altLang="en-US" sz="2800" dirty="0"/>
              <a:t>Final restoration is fabricated using the RPD on the working cast</a:t>
            </a:r>
          </a:p>
          <a:p>
            <a:endParaRPr lang="en-US" dirty="0"/>
          </a:p>
        </p:txBody>
      </p:sp>
      <p:pic>
        <p:nvPicPr>
          <p:cNvPr id="5" name="Picture 5" descr="A:\5 copy.jpg">
            <a:extLst>
              <a:ext uri="{FF2B5EF4-FFF2-40B4-BE49-F238E27FC236}">
                <a16:creationId xmlns:a16="http://schemas.microsoft.com/office/drawing/2014/main" id="{38D30BDF-41F0-4F45-95B4-2DC425D88A9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52" y="480695"/>
            <a:ext cx="6387548" cy="415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527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0EBDC-B7AC-1547-A275-B9EEF4089BA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5690" y="385047"/>
            <a:ext cx="4840694" cy="1458502"/>
          </a:xfrm>
        </p:spPr>
        <p:txBody>
          <a:bodyPr/>
          <a:lstStyle/>
          <a:p>
            <a:r>
              <a:rPr lang="en-US" altLang="en-US" sz="2800" dirty="0"/>
              <a:t>Completed crowns are tried in adjusted and cemented</a:t>
            </a:r>
          </a:p>
          <a:p>
            <a:endParaRPr lang="en-US" dirty="0"/>
          </a:p>
        </p:txBody>
      </p:sp>
      <p:pic>
        <p:nvPicPr>
          <p:cNvPr id="7" name="Picture 5" descr="A:\11 copy.jpg">
            <a:extLst>
              <a:ext uri="{FF2B5EF4-FFF2-40B4-BE49-F238E27FC236}">
                <a16:creationId xmlns:a16="http://schemas.microsoft.com/office/drawing/2014/main" id="{E43016B2-D3A1-8243-AE81-51A522E93C6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70" y="262911"/>
            <a:ext cx="4736600" cy="340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A:\12 copy.jpg">
            <a:extLst>
              <a:ext uri="{FF2B5EF4-FFF2-40B4-BE49-F238E27FC236}">
                <a16:creationId xmlns:a16="http://schemas.microsoft.com/office/drawing/2014/main" id="{F053F199-45F5-704A-921F-A73C97298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30" y="2444085"/>
            <a:ext cx="4858934" cy="340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3088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F3042-BC70-4A42-86EB-D7F1FA17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cida Handwriting" panose="03010101010101010101" pitchFamily="66" charset="77"/>
              </a:rPr>
              <a:t>Dentistry in Action </a:t>
            </a:r>
            <a:r>
              <a:rPr lang="en-US" sz="2800" dirty="0">
                <a:latin typeface="Lucida Handwriting" panose="03010101010101010101" pitchFamily="66" charset="77"/>
              </a:rPr>
              <a:t>(video)</a:t>
            </a:r>
            <a:endParaRPr lang="en-US" dirty="0">
              <a:latin typeface="Lucida Handwriting" panose="03010101010101010101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A87BE-BA99-A44C-877B-FE23E93BB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happens if the </a:t>
            </a:r>
            <a:r>
              <a:rPr lang="en-US" sz="3200" u="sng" dirty="0"/>
              <a:t>metal framework fits </a:t>
            </a:r>
            <a:r>
              <a:rPr lang="en-US" sz="3200" dirty="0"/>
              <a:t>in the mouth BUT the </a:t>
            </a:r>
            <a:r>
              <a:rPr lang="en-US" sz="3200" u="sng" dirty="0"/>
              <a:t>master cast is broken </a:t>
            </a:r>
            <a:r>
              <a:rPr lang="en-US" sz="3200" dirty="0"/>
              <a:t>or chipped on the distal extension portion of the residual ridge and you </a:t>
            </a:r>
            <a:r>
              <a:rPr lang="en-US" sz="3200" u="sng" dirty="0"/>
              <a:t>can’t re-assemble the pieces</a:t>
            </a:r>
            <a:r>
              <a:rPr lang="en-US" sz="3200" dirty="0"/>
              <a:t>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Remake the metal framework?  Yes or No</a:t>
            </a:r>
          </a:p>
        </p:txBody>
      </p:sp>
    </p:spTree>
    <p:extLst>
      <p:ext uri="{BB962C8B-B14F-4D97-AF65-F5344CB8AC3E}">
        <p14:creationId xmlns:p14="http://schemas.microsoft.com/office/powerpoint/2010/main" val="346504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49B2BD-A06E-4C4C-9D83-13905B94F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45" y="0"/>
            <a:ext cx="4523453" cy="6031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A84CC-0479-D342-BDA8-2052C5F13C8A}"/>
              </a:ext>
            </a:extLst>
          </p:cNvPr>
          <p:cNvSpPr txBox="1"/>
          <p:nvPr/>
        </p:nvSpPr>
        <p:spPr>
          <a:xfrm>
            <a:off x="5482098" y="1268361"/>
            <a:ext cx="60658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Ok, it’s time for the movie</a:t>
            </a:r>
          </a:p>
          <a:p>
            <a:endParaRPr lang="en-US" sz="3200" dirty="0">
              <a:latin typeface="Lucida Handwriting" panose="03010101010101010101" pitchFamily="66" charset="77"/>
            </a:endParaRPr>
          </a:p>
          <a:p>
            <a:r>
              <a:rPr lang="en-US" sz="3200" dirty="0">
                <a:latin typeface="Lucida Handwriting" panose="03010101010101010101" pitchFamily="66" charset="77"/>
              </a:rPr>
              <a:t>				ENJOY!!!</a:t>
            </a:r>
          </a:p>
          <a:p>
            <a:endParaRPr lang="en-US" sz="3200" dirty="0">
              <a:latin typeface="Lucida Handwriting" panose="03010101010101010101" pitchFamily="66" charset="77"/>
            </a:endParaRPr>
          </a:p>
          <a:p>
            <a:endParaRPr lang="en-US" sz="3200" dirty="0">
              <a:latin typeface="Lucida Handwriting" panose="03010101010101010101" pitchFamily="66" charset="77"/>
            </a:endParaRPr>
          </a:p>
          <a:p>
            <a:endParaRPr lang="en-US" sz="3200" dirty="0">
              <a:latin typeface="Lucida Handwriting" panose="03010101010101010101" pitchFamily="66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2BD65B-0A43-F98D-F498-82974CC49AD5}"/>
              </a:ext>
            </a:extLst>
          </p:cNvPr>
          <p:cNvSpPr txBox="1"/>
          <p:nvPr/>
        </p:nvSpPr>
        <p:spPr>
          <a:xfrm>
            <a:off x="6747164" y="4862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550D8-627B-D5C0-91C3-5698E1A23B2D}"/>
              </a:ext>
            </a:extLst>
          </p:cNvPr>
          <p:cNvSpPr txBox="1"/>
          <p:nvPr/>
        </p:nvSpPr>
        <p:spPr>
          <a:xfrm>
            <a:off x="6941127" y="4530436"/>
            <a:ext cx="3438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use Videos from:</a:t>
            </a:r>
          </a:p>
          <a:p>
            <a:r>
              <a:rPr lang="en-US" dirty="0"/>
              <a:t>VTS-01-1 VOB—Altered Cast</a:t>
            </a:r>
          </a:p>
          <a:p>
            <a:r>
              <a:rPr lang="en-US"/>
              <a:t>VTS-01-2 VOB—Framework Try-in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A394-B0CF-D543-97ED-C74D087C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Oral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152F-B2C7-B04A-B364-4FB7F8284D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400" dirty="0"/>
              <a:t>Tooth supported RPD</a:t>
            </a:r>
          </a:p>
          <a:p>
            <a:pPr lvl="1"/>
            <a:r>
              <a:rPr lang="en-US" altLang="en-US" sz="2000" dirty="0"/>
              <a:t>RR does not aid in support</a:t>
            </a:r>
          </a:p>
          <a:p>
            <a:pPr lvl="1"/>
            <a:r>
              <a:rPr lang="en-US" altLang="en-US" sz="2000" dirty="0"/>
              <a:t>Teeth absorb occlusal load</a:t>
            </a:r>
          </a:p>
          <a:p>
            <a:r>
              <a:rPr lang="en-US" altLang="en-US" sz="2400" dirty="0"/>
              <a:t>Ridge supported RPD</a:t>
            </a:r>
          </a:p>
          <a:p>
            <a:pPr lvl="1"/>
            <a:r>
              <a:rPr lang="en-US" altLang="en-US" sz="2000" dirty="0"/>
              <a:t>As distance from distal abutment increases, </a:t>
            </a:r>
            <a:r>
              <a:rPr lang="en-US" altLang="en-US" sz="2000" dirty="0">
                <a:sym typeface="Wingdings" pitchFamily="2" charset="2"/>
              </a:rPr>
              <a:t>support by </a:t>
            </a:r>
            <a:r>
              <a:rPr lang="en-US" altLang="en-US" sz="2000" dirty="0"/>
              <a:t>RR increases</a:t>
            </a:r>
          </a:p>
          <a:p>
            <a:pPr lvl="1"/>
            <a:r>
              <a:rPr lang="en-US" altLang="en-US" sz="2000" dirty="0"/>
              <a:t>RR absorbs occlusal load</a:t>
            </a:r>
          </a:p>
          <a:p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89F287B-8584-7B48-8744-CE02941CFC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9519" y="1885212"/>
            <a:ext cx="3811397" cy="21705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79695-987E-1447-92A9-FF75A6C8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9519" y="4081051"/>
            <a:ext cx="3811397" cy="1768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65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692E-565C-B640-9E5F-242740AC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Oral Exam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F7EB7-B831-4048-81D4-44D4BC7482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800" dirty="0"/>
              <a:t>Maxillary Ridge:</a:t>
            </a:r>
          </a:p>
          <a:p>
            <a:pPr lvl="1"/>
            <a:r>
              <a:rPr lang="en-US" altLang="en-US" sz="2400" dirty="0"/>
              <a:t>Crest of the RR </a:t>
            </a:r>
          </a:p>
          <a:p>
            <a:pPr lvl="2"/>
            <a:r>
              <a:rPr lang="en-US" altLang="en-US" sz="2200" dirty="0"/>
              <a:t>Primary stress-bearing area</a:t>
            </a:r>
          </a:p>
          <a:p>
            <a:pPr lvl="1"/>
            <a:r>
              <a:rPr lang="en-US" altLang="en-US" sz="2400" dirty="0"/>
              <a:t>Buccal/lingual slopes</a:t>
            </a:r>
            <a:endParaRPr lang="en-US" altLang="en-US" sz="2000" dirty="0"/>
          </a:p>
          <a:p>
            <a:pPr lvl="2"/>
            <a:r>
              <a:rPr lang="en-US" altLang="en-US" sz="2000" dirty="0"/>
              <a:t>Counteracts horizontal force </a:t>
            </a:r>
          </a:p>
          <a:p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4C09BAA-8125-DB48-8A83-348749F3E0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3097" y="1883538"/>
            <a:ext cx="4771572" cy="37228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152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C954-95D1-2344-A31E-FEAB05DE5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775393"/>
            <a:ext cx="9605635" cy="1059305"/>
          </a:xfrm>
        </p:spPr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Oral Exam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B2A6-A1A7-3740-860C-0BFE4CFB1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1907642"/>
            <a:ext cx="4645151" cy="4042233"/>
          </a:xfrm>
        </p:spPr>
        <p:txBody>
          <a:bodyPr/>
          <a:lstStyle/>
          <a:p>
            <a:r>
              <a:rPr lang="en-US" altLang="en-US" sz="2800" dirty="0"/>
              <a:t>Mandibular Ridge:</a:t>
            </a:r>
          </a:p>
          <a:p>
            <a:pPr lvl="1"/>
            <a:r>
              <a:rPr lang="en-US" altLang="en-US" sz="2000" dirty="0"/>
              <a:t>Crest cannot support occlusal load</a:t>
            </a:r>
          </a:p>
          <a:p>
            <a:pPr lvl="1"/>
            <a:r>
              <a:rPr lang="en-US" altLang="en-US" sz="2000" dirty="0"/>
              <a:t>Buccal shelf---</a:t>
            </a:r>
            <a:r>
              <a:rPr lang="en-US" altLang="en-US" sz="1800" dirty="0"/>
              <a:t> primary stress-bearing area (vertical forces)</a:t>
            </a:r>
          </a:p>
          <a:p>
            <a:pPr lvl="1"/>
            <a:r>
              <a:rPr lang="en-US" altLang="en-US" sz="2000" dirty="0"/>
              <a:t>Slopes of the ridge---</a:t>
            </a:r>
            <a:r>
              <a:rPr lang="en-US" altLang="en-US" sz="1800" dirty="0"/>
              <a:t>primary stress-bearing area (horizontal forces)</a:t>
            </a:r>
          </a:p>
          <a:p>
            <a:pPr lvl="1"/>
            <a:r>
              <a:rPr lang="en-US" altLang="en-US" dirty="0">
                <a:solidFill>
                  <a:srgbClr val="C00000"/>
                </a:solidFill>
              </a:rPr>
              <a:t>Retromolar pad remains constant throughout life and MUST be covered by the denture base….WHY?</a:t>
            </a:r>
            <a:endParaRPr lang="en-US" altLang="en-US" sz="18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5" name="Picture 1029">
            <a:extLst>
              <a:ext uri="{FF2B5EF4-FFF2-40B4-BE49-F238E27FC236}">
                <a16:creationId xmlns:a16="http://schemas.microsoft.com/office/drawing/2014/main" id="{7D9129E4-D750-484B-88C6-2CAE96C682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567" y="1872341"/>
            <a:ext cx="4645151" cy="34711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690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9216-854E-B74B-8CB4-6E552A491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Lucida Handwriting" panose="03010101010101010101" pitchFamily="66" charset="77"/>
              </a:rPr>
              <a:t>Treatment Planning—</a:t>
            </a:r>
            <a:r>
              <a:rPr lang="en-US" dirty="0">
                <a:latin typeface="Lucida Handwriting" panose="03010101010101010101" pitchFamily="66" charset="77"/>
              </a:rPr>
              <a:t>Oral Exam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FF87F-460E-904C-898D-BA9A8AA604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Retromolar pad remains constant throughout life and must be covered by the denture base</a:t>
            </a:r>
          </a:p>
          <a:p>
            <a:r>
              <a:rPr lang="en-US" altLang="en-US" b="1" dirty="0">
                <a:solidFill>
                  <a:srgbClr val="C00000"/>
                </a:solidFill>
              </a:rPr>
              <a:t>Previous denture did not cover retromolar pad</a:t>
            </a:r>
          </a:p>
          <a:p>
            <a:endParaRPr lang="en-US" dirty="0"/>
          </a:p>
        </p:txBody>
      </p:sp>
      <p:pic>
        <p:nvPicPr>
          <p:cNvPr id="5" name="Picture 1029">
            <a:extLst>
              <a:ext uri="{FF2B5EF4-FFF2-40B4-BE49-F238E27FC236}">
                <a16:creationId xmlns:a16="http://schemas.microsoft.com/office/drawing/2014/main" id="{EAD8F49F-1EB7-3D4E-B969-7C0008E2C4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2033" y="1879735"/>
            <a:ext cx="4645152" cy="39941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8096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1140</TotalTime>
  <Words>2019</Words>
  <Application>Microsoft Macintosh PowerPoint</Application>
  <PresentationFormat>Widescreen</PresentationFormat>
  <Paragraphs>345</Paragraphs>
  <Slides>58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Courier New</vt:lpstr>
      <vt:lpstr>Gill Sans MT</vt:lpstr>
      <vt:lpstr>Lucida Handwriting</vt:lpstr>
      <vt:lpstr>Times New Roman</vt:lpstr>
      <vt:lpstr>Wingdings</vt:lpstr>
      <vt:lpstr>Gallery</vt:lpstr>
      <vt:lpstr>Photo Editor Photo</vt:lpstr>
      <vt:lpstr>Removable Partial dentures</vt:lpstr>
      <vt:lpstr>Removeable Partial Dentures</vt:lpstr>
      <vt:lpstr>PowerPoint Presentation</vt:lpstr>
      <vt:lpstr>Treatment Planning—?????????????</vt:lpstr>
      <vt:lpstr>  Understanding the Edentulous Predicament Developing Patient Rapport  </vt:lpstr>
      <vt:lpstr>Treatment Planning—Oral Exam</vt:lpstr>
      <vt:lpstr>Treatment Planning—Oral Exam</vt:lpstr>
      <vt:lpstr>Treatment Planning—Oral Exam</vt:lpstr>
      <vt:lpstr>Treatment Planning—Oral Exam</vt:lpstr>
      <vt:lpstr>Treatment Planning—Radiographs</vt:lpstr>
      <vt:lpstr>Treatment Planning—Preliminary Impressions</vt:lpstr>
      <vt:lpstr>PowerPoint Presentation</vt:lpstr>
      <vt:lpstr>PowerPoint Presentation</vt:lpstr>
      <vt:lpstr>Treatment Planning—Developing the “blue print”</vt:lpstr>
      <vt:lpstr>Treatment Planning—RPD Design</vt:lpstr>
      <vt:lpstr>PowerPoint Presentation</vt:lpstr>
      <vt:lpstr>Class Discussion</vt:lpstr>
      <vt:lpstr>Class Discussion</vt:lpstr>
      <vt:lpstr>Class discussion</vt:lpstr>
      <vt:lpstr>Class Discussion</vt:lpstr>
      <vt:lpstr>Use “Blueprint” Chair-side</vt:lpstr>
      <vt:lpstr>Tooth Preparation—Remember Biomechanics---center of rotation for abutment tooth</vt:lpstr>
      <vt:lpstr>Tooth Preparation---Guide plane</vt:lpstr>
      <vt:lpstr>Tooth Preparation---Where should I place the guide plane?</vt:lpstr>
      <vt:lpstr>Why do I Need Rest Seat Preparations?</vt:lpstr>
      <vt:lpstr>Treatment Planning—RPD Design Where should I place the rest seat?</vt:lpstr>
      <vt:lpstr>Treatment Planning—Tooth Preparation</vt:lpstr>
      <vt:lpstr>Treatment Planning—RPD Design What type of rest seat should I use?</vt:lpstr>
      <vt:lpstr>Treatment Planning— RPD design Occlusal Rest Seat</vt:lpstr>
      <vt:lpstr>Treatment Planning—RPD Design Embrasure Rest Seats</vt:lpstr>
      <vt:lpstr>Tooth Preparation—Remember Biomechanics---center of rotation for abutment tooth----clasp, bracing Arms</vt:lpstr>
      <vt:lpstr>Treatment Planning—RPD Design What type of clasp assembly should I use?</vt:lpstr>
      <vt:lpstr>Final Impression</vt:lpstr>
      <vt:lpstr>Final Impression—Common Errors</vt:lpstr>
      <vt:lpstr>Quality of the Master Cast—Common Errors</vt:lpstr>
      <vt:lpstr>Quality of the Master Cast—Common Errors</vt:lpstr>
      <vt:lpstr>Quality of the Master Cast—Insufficient Vestibule Depth------Bone Loss</vt:lpstr>
      <vt:lpstr>Troubleshooting----problems assoc. with making/pouring impressions</vt:lpstr>
      <vt:lpstr>Troubleshooting----problems assoc. with making/pouring impression</vt:lpstr>
      <vt:lpstr>PowerPoint Presentation</vt:lpstr>
      <vt:lpstr>PowerPoint Presentation</vt:lpstr>
      <vt:lpstr>Metal Framework try-in</vt:lpstr>
      <vt:lpstr>Metal  Framework Adjustment</vt:lpstr>
      <vt:lpstr>Metal  Framework Adjustment</vt:lpstr>
      <vt:lpstr>Metal Framework  Adjustment</vt:lpstr>
      <vt:lpstr>Metal  Framework Adjustment</vt:lpstr>
      <vt:lpstr>Denture Occlusion--Denture Set-up</vt:lpstr>
      <vt:lpstr>Partial Denture Try-in</vt:lpstr>
      <vt:lpstr>Post Treatment Therapy</vt:lpstr>
      <vt:lpstr>“What if “scenario #1---Surveyed Crown</vt:lpstr>
      <vt:lpstr>“What if” Scenario #2—Surveyed Crowns to fit existing denture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Dentistry in Action (video)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Removeable Partial dentures</dc:title>
  <dc:creator>Linda Thornton</dc:creator>
  <cp:lastModifiedBy>Linda Thornton</cp:lastModifiedBy>
  <cp:revision>134</cp:revision>
  <cp:lastPrinted>2020-04-20T16:19:06Z</cp:lastPrinted>
  <dcterms:created xsi:type="dcterms:W3CDTF">2020-04-17T12:15:32Z</dcterms:created>
  <dcterms:modified xsi:type="dcterms:W3CDTF">2024-04-14T22:21:00Z</dcterms:modified>
</cp:coreProperties>
</file>